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2"/>
  </p:notesMasterIdLst>
  <p:handoutMasterIdLst>
    <p:handoutMasterId r:id="rId53"/>
  </p:handoutMasterIdLst>
  <p:sldIdLst>
    <p:sldId id="656" r:id="rId2"/>
    <p:sldId id="257" r:id="rId3"/>
    <p:sldId id="300" r:id="rId4"/>
    <p:sldId id="301" r:id="rId5"/>
    <p:sldId id="302" r:id="rId6"/>
    <p:sldId id="303" r:id="rId7"/>
    <p:sldId id="304" r:id="rId8"/>
    <p:sldId id="305" r:id="rId9"/>
    <p:sldId id="306" r:id="rId10"/>
    <p:sldId id="657" r:id="rId11"/>
    <p:sldId id="658" r:id="rId12"/>
    <p:sldId id="258" r:id="rId13"/>
    <p:sldId id="259" r:id="rId14"/>
    <p:sldId id="260" r:id="rId15"/>
    <p:sldId id="261" r:id="rId16"/>
    <p:sldId id="262" r:id="rId17"/>
    <p:sldId id="263" r:id="rId18"/>
    <p:sldId id="264" r:id="rId19"/>
    <p:sldId id="265" r:id="rId20"/>
    <p:sldId id="307" r:id="rId21"/>
    <p:sldId id="669" r:id="rId22"/>
    <p:sldId id="268" r:id="rId23"/>
    <p:sldId id="269" r:id="rId24"/>
    <p:sldId id="270" r:id="rId25"/>
    <p:sldId id="271" r:id="rId26"/>
    <p:sldId id="272" r:id="rId27"/>
    <p:sldId id="273" r:id="rId28"/>
    <p:sldId id="663" r:id="rId29"/>
    <p:sldId id="664" r:id="rId30"/>
    <p:sldId id="275" r:id="rId31"/>
    <p:sldId id="665" r:id="rId32"/>
    <p:sldId id="666" r:id="rId33"/>
    <p:sldId id="667" r:id="rId34"/>
    <p:sldId id="277" r:id="rId35"/>
    <p:sldId id="668" r:id="rId36"/>
    <p:sldId id="670" r:id="rId37"/>
    <p:sldId id="278" r:id="rId38"/>
    <p:sldId id="683" r:id="rId39"/>
    <p:sldId id="671" r:id="rId40"/>
    <p:sldId id="685" r:id="rId41"/>
    <p:sldId id="672" r:id="rId42"/>
    <p:sldId id="673" r:id="rId43"/>
    <p:sldId id="684" r:id="rId44"/>
    <p:sldId id="674" r:id="rId45"/>
    <p:sldId id="675" r:id="rId46"/>
    <p:sldId id="678" r:id="rId47"/>
    <p:sldId id="679" r:id="rId48"/>
    <p:sldId id="266" r:id="rId49"/>
    <p:sldId id="267" r:id="rId50"/>
    <p:sldId id="680" r:id="rId51"/>
  </p:sldIdLst>
  <p:sldSz cx="10160000" cy="7620000"/>
  <p:notesSz cx="10160000" cy="7620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86" autoAdjust="0"/>
    <p:restoredTop sz="94660"/>
  </p:normalViewPr>
  <p:slideViewPr>
    <p:cSldViewPr>
      <p:cViewPr varScale="1">
        <p:scale>
          <a:sx n="57" d="100"/>
          <a:sy n="57" d="100"/>
        </p:scale>
        <p:origin x="1428" y="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647DF68-8944-433C-8CED-155BD2EF6BE3}"/>
              </a:ext>
            </a:extLst>
          </p:cNvPr>
          <p:cNvSpPr>
            <a:spLocks noGrp="1"/>
          </p:cNvSpPr>
          <p:nvPr>
            <p:ph type="hdr" sz="quarter"/>
          </p:nvPr>
        </p:nvSpPr>
        <p:spPr>
          <a:xfrm>
            <a:off x="0" y="0"/>
            <a:ext cx="4402138" cy="3825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F3078145-F885-45A5-B91B-85EAD848E5BD}"/>
              </a:ext>
            </a:extLst>
          </p:cNvPr>
          <p:cNvSpPr>
            <a:spLocks noGrp="1"/>
          </p:cNvSpPr>
          <p:nvPr>
            <p:ph type="dt" sz="quarter" idx="1"/>
          </p:nvPr>
        </p:nvSpPr>
        <p:spPr>
          <a:xfrm>
            <a:off x="5754688" y="0"/>
            <a:ext cx="4403725" cy="382588"/>
          </a:xfrm>
          <a:prstGeom prst="rect">
            <a:avLst/>
          </a:prstGeom>
        </p:spPr>
        <p:txBody>
          <a:bodyPr vert="horz" lIns="91440" tIns="45720" rIns="91440" bIns="45720" rtlCol="0"/>
          <a:lstStyle>
            <a:lvl1pPr algn="r">
              <a:defRPr sz="1200"/>
            </a:lvl1pPr>
          </a:lstStyle>
          <a:p>
            <a:fld id="{EC016015-6ADB-4A4F-B4C0-B2B57C58AC6B}" type="datetime1">
              <a:rPr lang="en-GB" smtClean="0"/>
              <a:t>22/05/2021</a:t>
            </a:fld>
            <a:endParaRPr lang="en-GB"/>
          </a:p>
        </p:txBody>
      </p:sp>
      <p:sp>
        <p:nvSpPr>
          <p:cNvPr id="4" name="Footer Placeholder 3">
            <a:extLst>
              <a:ext uri="{FF2B5EF4-FFF2-40B4-BE49-F238E27FC236}">
                <a16:creationId xmlns:a16="http://schemas.microsoft.com/office/drawing/2014/main" id="{485E550F-13F5-4AA5-88E8-CD5A1100DC93}"/>
              </a:ext>
            </a:extLst>
          </p:cNvPr>
          <p:cNvSpPr>
            <a:spLocks noGrp="1"/>
          </p:cNvSpPr>
          <p:nvPr>
            <p:ph type="ftr" sz="quarter" idx="2"/>
          </p:nvPr>
        </p:nvSpPr>
        <p:spPr>
          <a:xfrm>
            <a:off x="0" y="7237413"/>
            <a:ext cx="4402138" cy="3825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D1B75CE-4F49-467B-BDAA-C27BB6E9ADEC}"/>
              </a:ext>
            </a:extLst>
          </p:cNvPr>
          <p:cNvSpPr>
            <a:spLocks noGrp="1"/>
          </p:cNvSpPr>
          <p:nvPr>
            <p:ph type="sldNum" sz="quarter" idx="3"/>
          </p:nvPr>
        </p:nvSpPr>
        <p:spPr>
          <a:xfrm>
            <a:off x="5754688" y="7237413"/>
            <a:ext cx="4403725" cy="382587"/>
          </a:xfrm>
          <a:prstGeom prst="rect">
            <a:avLst/>
          </a:prstGeom>
        </p:spPr>
        <p:txBody>
          <a:bodyPr vert="horz" lIns="91440" tIns="45720" rIns="91440" bIns="45720" rtlCol="0" anchor="b"/>
          <a:lstStyle>
            <a:lvl1pPr algn="r">
              <a:defRPr sz="1200"/>
            </a:lvl1pPr>
          </a:lstStyle>
          <a:p>
            <a:fld id="{E75F479B-388F-4438-B317-9E088E389E7D}" type="slidenum">
              <a:rPr lang="en-GB" smtClean="0"/>
              <a:t>‹#›</a:t>
            </a:fld>
            <a:endParaRPr lang="en-GB"/>
          </a:p>
        </p:txBody>
      </p:sp>
    </p:spTree>
    <p:extLst>
      <p:ext uri="{BB962C8B-B14F-4D97-AF65-F5344CB8AC3E}">
        <p14:creationId xmlns:p14="http://schemas.microsoft.com/office/powerpoint/2010/main" val="295406175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02138" cy="3825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754688" y="0"/>
            <a:ext cx="4403725" cy="382588"/>
          </a:xfrm>
          <a:prstGeom prst="rect">
            <a:avLst/>
          </a:prstGeom>
        </p:spPr>
        <p:txBody>
          <a:bodyPr vert="horz" lIns="91440" tIns="45720" rIns="91440" bIns="45720" rtlCol="0"/>
          <a:lstStyle>
            <a:lvl1pPr algn="r">
              <a:defRPr sz="1200"/>
            </a:lvl1pPr>
          </a:lstStyle>
          <a:p>
            <a:fld id="{8E0085D5-654C-4C71-8A4B-0ABF4A93AC66}" type="datetime1">
              <a:rPr lang="en-GB" smtClean="0"/>
              <a:t>22/05/2021</a:t>
            </a:fld>
            <a:endParaRPr lang="en-GB"/>
          </a:p>
        </p:txBody>
      </p:sp>
      <p:sp>
        <p:nvSpPr>
          <p:cNvPr id="4" name="Slide Image Placeholder 3"/>
          <p:cNvSpPr>
            <a:spLocks noGrp="1" noRot="1" noChangeAspect="1"/>
          </p:cNvSpPr>
          <p:nvPr>
            <p:ph type="sldImg" idx="2"/>
          </p:nvPr>
        </p:nvSpPr>
        <p:spPr>
          <a:xfrm>
            <a:off x="3365500" y="952500"/>
            <a:ext cx="3429000" cy="2571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016000" y="3667125"/>
            <a:ext cx="8128000" cy="30003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7237413"/>
            <a:ext cx="4402138" cy="3825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754688" y="7237413"/>
            <a:ext cx="4403725" cy="382587"/>
          </a:xfrm>
          <a:prstGeom prst="rect">
            <a:avLst/>
          </a:prstGeom>
        </p:spPr>
        <p:txBody>
          <a:bodyPr vert="horz" lIns="91440" tIns="45720" rIns="91440" bIns="45720" rtlCol="0" anchor="b"/>
          <a:lstStyle>
            <a:lvl1pPr algn="r">
              <a:defRPr sz="1200"/>
            </a:lvl1pPr>
          </a:lstStyle>
          <a:p>
            <a:fld id="{9055181A-4C42-4768-B7B5-9BFEBD97C4CE}" type="slidenum">
              <a:rPr lang="en-GB" smtClean="0"/>
              <a:t>‹#›</a:t>
            </a:fld>
            <a:endParaRPr lang="en-GB"/>
          </a:p>
        </p:txBody>
      </p:sp>
    </p:spTree>
    <p:extLst>
      <p:ext uri="{BB962C8B-B14F-4D97-AF65-F5344CB8AC3E}">
        <p14:creationId xmlns:p14="http://schemas.microsoft.com/office/powerpoint/2010/main" val="85582519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31">
            <a:extLst>
              <a:ext uri="{FF2B5EF4-FFF2-40B4-BE49-F238E27FC236}">
                <a16:creationId xmlns:a16="http://schemas.microsoft.com/office/drawing/2014/main" id="{6C85A165-4BC4-4F87-9C6A-E01D07247393}"/>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3450">
              <a:spcBef>
                <a:spcPct val="30000"/>
              </a:spcBef>
              <a:defRPr sz="1200">
                <a:solidFill>
                  <a:schemeClr val="tx1"/>
                </a:solidFill>
                <a:latin typeface="Book Antiqua" panose="02040602050305030304" pitchFamily="18" charset="0"/>
              </a:defRPr>
            </a:lvl1pPr>
            <a:lvl2pPr marL="742950" indent="-285750" defTabSz="933450">
              <a:spcBef>
                <a:spcPct val="30000"/>
              </a:spcBef>
              <a:defRPr sz="1200">
                <a:solidFill>
                  <a:schemeClr val="tx1"/>
                </a:solidFill>
                <a:latin typeface="Book Antiqua" panose="02040602050305030304" pitchFamily="18" charset="0"/>
              </a:defRPr>
            </a:lvl2pPr>
            <a:lvl3pPr marL="1143000" indent="-228600" defTabSz="933450">
              <a:spcBef>
                <a:spcPct val="30000"/>
              </a:spcBef>
              <a:defRPr sz="1200">
                <a:solidFill>
                  <a:schemeClr val="tx1"/>
                </a:solidFill>
                <a:latin typeface="Book Antiqua" panose="02040602050305030304" pitchFamily="18" charset="0"/>
              </a:defRPr>
            </a:lvl3pPr>
            <a:lvl4pPr marL="1600200" indent="-228600" defTabSz="933450">
              <a:spcBef>
                <a:spcPct val="30000"/>
              </a:spcBef>
              <a:defRPr sz="1200">
                <a:solidFill>
                  <a:schemeClr val="tx1"/>
                </a:solidFill>
                <a:latin typeface="Book Antiqua" panose="02040602050305030304" pitchFamily="18" charset="0"/>
              </a:defRPr>
            </a:lvl4pPr>
            <a:lvl5pPr marL="2057400" indent="-228600" defTabSz="933450">
              <a:spcBef>
                <a:spcPct val="30000"/>
              </a:spcBef>
              <a:defRPr sz="1200">
                <a:solidFill>
                  <a:schemeClr val="tx1"/>
                </a:solidFill>
                <a:latin typeface="Book Antiqua" panose="02040602050305030304" pitchFamily="18" charset="0"/>
              </a:defRPr>
            </a:lvl5pPr>
            <a:lvl6pPr marL="2514600" indent="-228600" defTabSz="933450" eaLnBrk="0" fontAlgn="base" hangingPunct="0">
              <a:spcBef>
                <a:spcPct val="30000"/>
              </a:spcBef>
              <a:spcAft>
                <a:spcPct val="0"/>
              </a:spcAft>
              <a:defRPr sz="1200">
                <a:solidFill>
                  <a:schemeClr val="tx1"/>
                </a:solidFill>
                <a:latin typeface="Book Antiqua" panose="02040602050305030304" pitchFamily="18" charset="0"/>
              </a:defRPr>
            </a:lvl6pPr>
            <a:lvl7pPr marL="2971800" indent="-228600" defTabSz="933450" eaLnBrk="0" fontAlgn="base" hangingPunct="0">
              <a:spcBef>
                <a:spcPct val="30000"/>
              </a:spcBef>
              <a:spcAft>
                <a:spcPct val="0"/>
              </a:spcAft>
              <a:defRPr sz="1200">
                <a:solidFill>
                  <a:schemeClr val="tx1"/>
                </a:solidFill>
                <a:latin typeface="Book Antiqua" panose="02040602050305030304" pitchFamily="18" charset="0"/>
              </a:defRPr>
            </a:lvl7pPr>
            <a:lvl8pPr marL="3429000" indent="-228600" defTabSz="933450" eaLnBrk="0" fontAlgn="base" hangingPunct="0">
              <a:spcBef>
                <a:spcPct val="30000"/>
              </a:spcBef>
              <a:spcAft>
                <a:spcPct val="0"/>
              </a:spcAft>
              <a:defRPr sz="1200">
                <a:solidFill>
                  <a:schemeClr val="tx1"/>
                </a:solidFill>
                <a:latin typeface="Book Antiqua" panose="02040602050305030304" pitchFamily="18" charset="0"/>
              </a:defRPr>
            </a:lvl8pPr>
            <a:lvl9pPr marL="3886200" indent="-228600" defTabSz="933450" eaLnBrk="0" fontAlgn="base" hangingPunct="0">
              <a:spcBef>
                <a:spcPct val="30000"/>
              </a:spcBef>
              <a:spcAft>
                <a:spcPct val="0"/>
              </a:spcAft>
              <a:defRPr sz="1200">
                <a:solidFill>
                  <a:schemeClr val="tx1"/>
                </a:solidFill>
                <a:latin typeface="Book Antiqua" panose="02040602050305030304" pitchFamily="18" charset="0"/>
              </a:defRPr>
            </a:lvl9pPr>
          </a:lstStyle>
          <a:p>
            <a:pPr>
              <a:spcBef>
                <a:spcPct val="0"/>
              </a:spcBef>
            </a:pPr>
            <a:fld id="{751085DC-9509-48A2-A373-1D56A6C70483}" type="slidenum">
              <a:rPr lang="en-US" altLang="en-US" smtClean="0">
                <a:latin typeface="Arial" panose="020B0604020202020204" pitchFamily="34" charset="0"/>
              </a:rPr>
              <a:pPr>
                <a:spcBef>
                  <a:spcPct val="0"/>
                </a:spcBef>
              </a:pPr>
              <a:t>1</a:t>
            </a:fld>
            <a:endParaRPr lang="en-US" altLang="en-US">
              <a:latin typeface="Arial" panose="020B0604020202020204" pitchFamily="34" charset="0"/>
            </a:endParaRPr>
          </a:p>
        </p:txBody>
      </p:sp>
      <p:sp>
        <p:nvSpPr>
          <p:cNvPr id="5123" name="Rectangle 2">
            <a:extLst>
              <a:ext uri="{FF2B5EF4-FFF2-40B4-BE49-F238E27FC236}">
                <a16:creationId xmlns:a16="http://schemas.microsoft.com/office/drawing/2014/main" id="{714AEB30-93CE-462A-B769-91C1EFA5850E}"/>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AC1FE780-467B-43AB-9B1B-2BF08C65647F}"/>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 name="Date Placeholder 1">
            <a:extLst>
              <a:ext uri="{FF2B5EF4-FFF2-40B4-BE49-F238E27FC236}">
                <a16:creationId xmlns:a16="http://schemas.microsoft.com/office/drawing/2014/main" id="{A8F20829-7DEB-4309-8266-B3AB852C1E9A}"/>
              </a:ext>
            </a:extLst>
          </p:cNvPr>
          <p:cNvSpPr>
            <a:spLocks noGrp="1"/>
          </p:cNvSpPr>
          <p:nvPr>
            <p:ph type="dt" idx="1"/>
          </p:nvPr>
        </p:nvSpPr>
        <p:spPr/>
        <p:txBody>
          <a:bodyPr/>
          <a:lstStyle/>
          <a:p>
            <a:fld id="{01CAF06A-FF1B-4B8A-9B9D-F18735D15D64}" type="datetime1">
              <a:rPr lang="en-GB" smtClean="0"/>
              <a:t>22/05/2021</a:t>
            </a:fld>
            <a:endParaRPr lang="en-GB"/>
          </a:p>
        </p:txBody>
      </p:sp>
      <p:sp>
        <p:nvSpPr>
          <p:cNvPr id="3" name="Footer Placeholder 2">
            <a:extLst>
              <a:ext uri="{FF2B5EF4-FFF2-40B4-BE49-F238E27FC236}">
                <a16:creationId xmlns:a16="http://schemas.microsoft.com/office/drawing/2014/main" id="{E48BDCD1-D49D-4206-853F-7F6B8EB4A8D9}"/>
              </a:ext>
            </a:extLst>
          </p:cNvPr>
          <p:cNvSpPr>
            <a:spLocks noGrp="1"/>
          </p:cNvSpPr>
          <p:nvPr>
            <p:ph type="ftr" sz="quarter" idx="4"/>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31">
            <a:extLst>
              <a:ext uri="{FF2B5EF4-FFF2-40B4-BE49-F238E27FC236}">
                <a16:creationId xmlns:a16="http://schemas.microsoft.com/office/drawing/2014/main" id="{6C85A165-4BC4-4F87-9C6A-E01D07247393}"/>
              </a:ext>
            </a:extLst>
          </p:cNvPr>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3450">
              <a:spcBef>
                <a:spcPct val="30000"/>
              </a:spcBef>
              <a:defRPr sz="1200">
                <a:solidFill>
                  <a:schemeClr val="tx1"/>
                </a:solidFill>
                <a:latin typeface="Book Antiqua" panose="02040602050305030304" pitchFamily="18" charset="0"/>
              </a:defRPr>
            </a:lvl1pPr>
            <a:lvl2pPr marL="742950" indent="-285750" defTabSz="933450">
              <a:spcBef>
                <a:spcPct val="30000"/>
              </a:spcBef>
              <a:defRPr sz="1200">
                <a:solidFill>
                  <a:schemeClr val="tx1"/>
                </a:solidFill>
                <a:latin typeface="Book Antiqua" panose="02040602050305030304" pitchFamily="18" charset="0"/>
              </a:defRPr>
            </a:lvl2pPr>
            <a:lvl3pPr marL="1143000" indent="-228600" defTabSz="933450">
              <a:spcBef>
                <a:spcPct val="30000"/>
              </a:spcBef>
              <a:defRPr sz="1200">
                <a:solidFill>
                  <a:schemeClr val="tx1"/>
                </a:solidFill>
                <a:latin typeface="Book Antiqua" panose="02040602050305030304" pitchFamily="18" charset="0"/>
              </a:defRPr>
            </a:lvl3pPr>
            <a:lvl4pPr marL="1600200" indent="-228600" defTabSz="933450">
              <a:spcBef>
                <a:spcPct val="30000"/>
              </a:spcBef>
              <a:defRPr sz="1200">
                <a:solidFill>
                  <a:schemeClr val="tx1"/>
                </a:solidFill>
                <a:latin typeface="Book Antiqua" panose="02040602050305030304" pitchFamily="18" charset="0"/>
              </a:defRPr>
            </a:lvl4pPr>
            <a:lvl5pPr marL="2057400" indent="-228600" defTabSz="933450">
              <a:spcBef>
                <a:spcPct val="30000"/>
              </a:spcBef>
              <a:defRPr sz="1200">
                <a:solidFill>
                  <a:schemeClr val="tx1"/>
                </a:solidFill>
                <a:latin typeface="Book Antiqua" panose="02040602050305030304" pitchFamily="18" charset="0"/>
              </a:defRPr>
            </a:lvl5pPr>
            <a:lvl6pPr marL="2514600" indent="-228600" defTabSz="933450" eaLnBrk="0" fontAlgn="base" hangingPunct="0">
              <a:spcBef>
                <a:spcPct val="30000"/>
              </a:spcBef>
              <a:spcAft>
                <a:spcPct val="0"/>
              </a:spcAft>
              <a:defRPr sz="1200">
                <a:solidFill>
                  <a:schemeClr val="tx1"/>
                </a:solidFill>
                <a:latin typeface="Book Antiqua" panose="02040602050305030304" pitchFamily="18" charset="0"/>
              </a:defRPr>
            </a:lvl6pPr>
            <a:lvl7pPr marL="2971800" indent="-228600" defTabSz="933450" eaLnBrk="0" fontAlgn="base" hangingPunct="0">
              <a:spcBef>
                <a:spcPct val="30000"/>
              </a:spcBef>
              <a:spcAft>
                <a:spcPct val="0"/>
              </a:spcAft>
              <a:defRPr sz="1200">
                <a:solidFill>
                  <a:schemeClr val="tx1"/>
                </a:solidFill>
                <a:latin typeface="Book Antiqua" panose="02040602050305030304" pitchFamily="18" charset="0"/>
              </a:defRPr>
            </a:lvl7pPr>
            <a:lvl8pPr marL="3429000" indent="-228600" defTabSz="933450" eaLnBrk="0" fontAlgn="base" hangingPunct="0">
              <a:spcBef>
                <a:spcPct val="30000"/>
              </a:spcBef>
              <a:spcAft>
                <a:spcPct val="0"/>
              </a:spcAft>
              <a:defRPr sz="1200">
                <a:solidFill>
                  <a:schemeClr val="tx1"/>
                </a:solidFill>
                <a:latin typeface="Book Antiqua" panose="02040602050305030304" pitchFamily="18" charset="0"/>
              </a:defRPr>
            </a:lvl8pPr>
            <a:lvl9pPr marL="3886200" indent="-228600" defTabSz="933450" eaLnBrk="0" fontAlgn="base" hangingPunct="0">
              <a:spcBef>
                <a:spcPct val="30000"/>
              </a:spcBef>
              <a:spcAft>
                <a:spcPct val="0"/>
              </a:spcAft>
              <a:defRPr sz="1200">
                <a:solidFill>
                  <a:schemeClr val="tx1"/>
                </a:solidFill>
                <a:latin typeface="Book Antiqua" panose="02040602050305030304" pitchFamily="18" charset="0"/>
              </a:defRPr>
            </a:lvl9pPr>
          </a:lstStyle>
          <a:p>
            <a:pPr>
              <a:spcBef>
                <a:spcPct val="0"/>
              </a:spcBef>
            </a:pPr>
            <a:fld id="{751085DC-9509-48A2-A373-1D56A6C70483}" type="slidenum">
              <a:rPr lang="en-US" altLang="en-US" smtClean="0">
                <a:latin typeface="Arial" panose="020B0604020202020204" pitchFamily="34" charset="0"/>
              </a:rPr>
              <a:pPr>
                <a:spcBef>
                  <a:spcPct val="0"/>
                </a:spcBef>
              </a:pPr>
              <a:t>38</a:t>
            </a:fld>
            <a:endParaRPr lang="en-US" altLang="en-US">
              <a:latin typeface="Arial" panose="020B0604020202020204" pitchFamily="34" charset="0"/>
            </a:endParaRPr>
          </a:p>
        </p:txBody>
      </p:sp>
      <p:sp>
        <p:nvSpPr>
          <p:cNvPr id="5123" name="Rectangle 2">
            <a:extLst>
              <a:ext uri="{FF2B5EF4-FFF2-40B4-BE49-F238E27FC236}">
                <a16:creationId xmlns:a16="http://schemas.microsoft.com/office/drawing/2014/main" id="{714AEB30-93CE-462A-B769-91C1EFA5850E}"/>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AC1FE780-467B-43AB-9B1B-2BF08C65647F}"/>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 name="Date Placeholder 1">
            <a:extLst>
              <a:ext uri="{FF2B5EF4-FFF2-40B4-BE49-F238E27FC236}">
                <a16:creationId xmlns:a16="http://schemas.microsoft.com/office/drawing/2014/main" id="{A8F20829-7DEB-4309-8266-B3AB852C1E9A}"/>
              </a:ext>
            </a:extLst>
          </p:cNvPr>
          <p:cNvSpPr>
            <a:spLocks noGrp="1"/>
          </p:cNvSpPr>
          <p:nvPr>
            <p:ph type="dt" idx="1"/>
          </p:nvPr>
        </p:nvSpPr>
        <p:spPr/>
        <p:txBody>
          <a:bodyPr/>
          <a:lstStyle/>
          <a:p>
            <a:fld id="{01CAF06A-FF1B-4B8A-9B9D-F18735D15D64}" type="datetime1">
              <a:rPr lang="en-GB" smtClean="0"/>
              <a:t>22/05/2021</a:t>
            </a:fld>
            <a:endParaRPr lang="en-GB"/>
          </a:p>
        </p:txBody>
      </p:sp>
      <p:sp>
        <p:nvSpPr>
          <p:cNvPr id="3" name="Footer Placeholder 2">
            <a:extLst>
              <a:ext uri="{FF2B5EF4-FFF2-40B4-BE49-F238E27FC236}">
                <a16:creationId xmlns:a16="http://schemas.microsoft.com/office/drawing/2014/main" id="{E48BDCD1-D49D-4206-853F-7F6B8EB4A8D9}"/>
              </a:ext>
            </a:extLst>
          </p:cNvPr>
          <p:cNvSpPr>
            <a:spLocks noGrp="1"/>
          </p:cNvSpPr>
          <p:nvPr>
            <p:ph type="ftr" sz="quarter" idx="4"/>
          </p:nvPr>
        </p:nvSpPr>
        <p:spPr/>
        <p:txBody>
          <a:bodyPr/>
          <a:lstStyle/>
          <a:p>
            <a:endParaRPr lang="en-GB"/>
          </a:p>
        </p:txBody>
      </p:sp>
    </p:spTree>
    <p:extLst>
      <p:ext uri="{BB962C8B-B14F-4D97-AF65-F5344CB8AC3E}">
        <p14:creationId xmlns:p14="http://schemas.microsoft.com/office/powerpoint/2010/main" val="580623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7F08984-CE7C-46BB-8418-4C0E6388BE1D}"/>
              </a:ext>
            </a:extLst>
          </p:cNvPr>
          <p:cNvSpPr>
            <a:spLocks noGrp="1" noChangeArrowheads="1"/>
          </p:cNvSpPr>
          <p:nvPr>
            <p:ph type="sldNum" sz="quarter" idx="5"/>
          </p:nvPr>
        </p:nvSpPr>
        <p:spPr>
          <a:ln/>
        </p:spPr>
        <p:txBody>
          <a:bodyPr/>
          <a:lstStyle/>
          <a:p>
            <a:fld id="{8FD9ABEA-A187-493F-9CBB-34E5959819FF}" type="slidenum">
              <a:rPr lang="en-US" altLang="en-US"/>
              <a:pPr/>
              <a:t>3</a:t>
            </a:fld>
            <a:endParaRPr lang="en-US" altLang="en-US"/>
          </a:p>
        </p:txBody>
      </p:sp>
      <p:sp>
        <p:nvSpPr>
          <p:cNvPr id="83970" name="Rectangle 2">
            <a:extLst>
              <a:ext uri="{FF2B5EF4-FFF2-40B4-BE49-F238E27FC236}">
                <a16:creationId xmlns:a16="http://schemas.microsoft.com/office/drawing/2014/main" id="{93089223-5DA7-4B5A-A7AC-5AC1D4764DCA}"/>
              </a:ext>
            </a:extLst>
          </p:cNvPr>
          <p:cNvSpPr>
            <a:spLocks noGrp="1" noRot="1" noChangeAspect="1" noChangeArrowheads="1" noTextEdit="1"/>
          </p:cNvSpPr>
          <p:nvPr>
            <p:ph type="sldImg"/>
          </p:nvPr>
        </p:nvSpPr>
        <p:spPr>
          <a:ln/>
        </p:spPr>
      </p:sp>
      <p:sp>
        <p:nvSpPr>
          <p:cNvPr id="83971" name="Rectangle 3">
            <a:extLst>
              <a:ext uri="{FF2B5EF4-FFF2-40B4-BE49-F238E27FC236}">
                <a16:creationId xmlns:a16="http://schemas.microsoft.com/office/drawing/2014/main" id="{B62321E6-7349-45FA-9E71-826F78BDA1C1}"/>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1A304FDC-C754-4D13-9268-5AE35263FC8C}"/>
              </a:ext>
            </a:extLst>
          </p:cNvPr>
          <p:cNvSpPr>
            <a:spLocks noGrp="1"/>
          </p:cNvSpPr>
          <p:nvPr>
            <p:ph type="dt" idx="1"/>
          </p:nvPr>
        </p:nvSpPr>
        <p:spPr/>
        <p:txBody>
          <a:bodyPr/>
          <a:lstStyle/>
          <a:p>
            <a:fld id="{A08B373F-34D7-4422-9787-4F477E1C7CE6}" type="datetime1">
              <a:rPr lang="en-GB" smtClean="0"/>
              <a:t>22/05/2021</a:t>
            </a:fld>
            <a:endParaRPr lang="en-GB"/>
          </a:p>
        </p:txBody>
      </p:sp>
      <p:sp>
        <p:nvSpPr>
          <p:cNvPr id="3" name="Footer Placeholder 2">
            <a:extLst>
              <a:ext uri="{FF2B5EF4-FFF2-40B4-BE49-F238E27FC236}">
                <a16:creationId xmlns:a16="http://schemas.microsoft.com/office/drawing/2014/main" id="{18779E15-90F3-4103-AC52-B1769EC4A8A2}"/>
              </a:ext>
            </a:extLst>
          </p:cNvPr>
          <p:cNvSpPr>
            <a:spLocks noGrp="1"/>
          </p:cNvSpPr>
          <p:nvPr>
            <p:ph type="ftr" sz="quarter" idx="4"/>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324831D-FDCB-4D19-9B63-A9163EE86D26}"/>
              </a:ext>
            </a:extLst>
          </p:cNvPr>
          <p:cNvSpPr>
            <a:spLocks noGrp="1" noChangeArrowheads="1"/>
          </p:cNvSpPr>
          <p:nvPr>
            <p:ph type="sldNum" sz="quarter" idx="5"/>
          </p:nvPr>
        </p:nvSpPr>
        <p:spPr>
          <a:ln/>
        </p:spPr>
        <p:txBody>
          <a:bodyPr/>
          <a:lstStyle/>
          <a:p>
            <a:fld id="{FD5A0331-618F-4350-9682-133B713E9FE9}" type="slidenum">
              <a:rPr lang="en-US" altLang="en-US"/>
              <a:pPr/>
              <a:t>4</a:t>
            </a:fld>
            <a:endParaRPr lang="en-US" altLang="en-US"/>
          </a:p>
        </p:txBody>
      </p:sp>
      <p:sp>
        <p:nvSpPr>
          <p:cNvPr id="84994" name="Rectangle 2">
            <a:extLst>
              <a:ext uri="{FF2B5EF4-FFF2-40B4-BE49-F238E27FC236}">
                <a16:creationId xmlns:a16="http://schemas.microsoft.com/office/drawing/2014/main" id="{0C8DA839-5794-457C-B88D-8D74D35BAFEA}"/>
              </a:ext>
            </a:extLst>
          </p:cNvPr>
          <p:cNvSpPr>
            <a:spLocks noGrp="1" noRot="1" noChangeAspect="1" noChangeArrowheads="1" noTextEdit="1"/>
          </p:cNvSpPr>
          <p:nvPr>
            <p:ph type="sldImg"/>
          </p:nvPr>
        </p:nvSpPr>
        <p:spPr>
          <a:ln/>
        </p:spPr>
      </p:sp>
      <p:sp>
        <p:nvSpPr>
          <p:cNvPr id="84995" name="Rectangle 3">
            <a:extLst>
              <a:ext uri="{FF2B5EF4-FFF2-40B4-BE49-F238E27FC236}">
                <a16:creationId xmlns:a16="http://schemas.microsoft.com/office/drawing/2014/main" id="{C397C850-04E9-489D-B974-9ACE7758FCEE}"/>
              </a:ext>
            </a:extLst>
          </p:cNvPr>
          <p:cNvSpPr>
            <a:spLocks noGrp="1" noChangeArrowheads="1"/>
          </p:cNvSpPr>
          <p:nvPr>
            <p:ph type="body" idx="1"/>
          </p:nvPr>
        </p:nvSpPr>
        <p:spPr/>
        <p:txBody>
          <a:bodyPr/>
          <a:lstStyle/>
          <a:p>
            <a:pPr marL="228600" indent="-228600"/>
            <a:endParaRPr lang="en-US" altLang="en-US">
              <a:ea typeface="PMingLiU" panose="02020500000000000000" pitchFamily="18" charset="-120"/>
            </a:endParaRPr>
          </a:p>
        </p:txBody>
      </p:sp>
      <p:sp>
        <p:nvSpPr>
          <p:cNvPr id="2" name="Date Placeholder 1">
            <a:extLst>
              <a:ext uri="{FF2B5EF4-FFF2-40B4-BE49-F238E27FC236}">
                <a16:creationId xmlns:a16="http://schemas.microsoft.com/office/drawing/2014/main" id="{6B744D07-EF1F-4666-904C-7FE59701D7C5}"/>
              </a:ext>
            </a:extLst>
          </p:cNvPr>
          <p:cNvSpPr>
            <a:spLocks noGrp="1"/>
          </p:cNvSpPr>
          <p:nvPr>
            <p:ph type="dt" idx="1"/>
          </p:nvPr>
        </p:nvSpPr>
        <p:spPr/>
        <p:txBody>
          <a:bodyPr/>
          <a:lstStyle/>
          <a:p>
            <a:fld id="{9796C6F9-104E-4A18-970D-208D021DC281}" type="datetime1">
              <a:rPr lang="en-GB" smtClean="0"/>
              <a:t>22/05/2021</a:t>
            </a:fld>
            <a:endParaRPr lang="en-GB"/>
          </a:p>
        </p:txBody>
      </p:sp>
      <p:sp>
        <p:nvSpPr>
          <p:cNvPr id="3" name="Footer Placeholder 2">
            <a:extLst>
              <a:ext uri="{FF2B5EF4-FFF2-40B4-BE49-F238E27FC236}">
                <a16:creationId xmlns:a16="http://schemas.microsoft.com/office/drawing/2014/main" id="{177209CB-59A5-4DA6-BFEC-3E9160193725}"/>
              </a:ext>
            </a:extLst>
          </p:cNvPr>
          <p:cNvSpPr>
            <a:spLocks noGrp="1"/>
          </p:cNvSpPr>
          <p:nvPr>
            <p:ph type="ftr" sz="quarter" idx="4"/>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2A7C533-659B-4C73-B7DC-56E6C785C142}"/>
              </a:ext>
            </a:extLst>
          </p:cNvPr>
          <p:cNvSpPr>
            <a:spLocks noGrp="1" noChangeArrowheads="1"/>
          </p:cNvSpPr>
          <p:nvPr>
            <p:ph type="sldNum" sz="quarter" idx="5"/>
          </p:nvPr>
        </p:nvSpPr>
        <p:spPr>
          <a:ln/>
        </p:spPr>
        <p:txBody>
          <a:bodyPr/>
          <a:lstStyle/>
          <a:p>
            <a:fld id="{C4E39434-47A3-4F28-8408-2F3D1E2AD3B2}" type="slidenum">
              <a:rPr lang="en-US" altLang="en-US"/>
              <a:pPr/>
              <a:t>5</a:t>
            </a:fld>
            <a:endParaRPr lang="en-US" altLang="en-US"/>
          </a:p>
        </p:txBody>
      </p:sp>
      <p:sp>
        <p:nvSpPr>
          <p:cNvPr id="100354" name="Rectangle 2">
            <a:extLst>
              <a:ext uri="{FF2B5EF4-FFF2-40B4-BE49-F238E27FC236}">
                <a16:creationId xmlns:a16="http://schemas.microsoft.com/office/drawing/2014/main" id="{40FA0A06-F546-4929-90E8-03382CA2624D}"/>
              </a:ext>
            </a:extLst>
          </p:cNvPr>
          <p:cNvSpPr>
            <a:spLocks noGrp="1" noRot="1" noChangeAspect="1" noChangeArrowheads="1" noTextEdit="1"/>
          </p:cNvSpPr>
          <p:nvPr>
            <p:ph type="sldImg"/>
          </p:nvPr>
        </p:nvSpPr>
        <p:spPr>
          <a:ln/>
        </p:spPr>
      </p:sp>
      <p:sp>
        <p:nvSpPr>
          <p:cNvPr id="100355" name="Rectangle 3">
            <a:extLst>
              <a:ext uri="{FF2B5EF4-FFF2-40B4-BE49-F238E27FC236}">
                <a16:creationId xmlns:a16="http://schemas.microsoft.com/office/drawing/2014/main" id="{DADFCF3E-5A5F-459F-8BA3-840E0910D399}"/>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0FA6F616-06B6-4760-BF67-41ECA22375AD}"/>
              </a:ext>
            </a:extLst>
          </p:cNvPr>
          <p:cNvSpPr>
            <a:spLocks noGrp="1"/>
          </p:cNvSpPr>
          <p:nvPr>
            <p:ph type="dt" idx="1"/>
          </p:nvPr>
        </p:nvSpPr>
        <p:spPr/>
        <p:txBody>
          <a:bodyPr/>
          <a:lstStyle/>
          <a:p>
            <a:fld id="{74E8FF95-680C-44F6-A6D3-920869A0F0E2}" type="datetime1">
              <a:rPr lang="en-GB" smtClean="0"/>
              <a:t>22/05/2021</a:t>
            </a:fld>
            <a:endParaRPr lang="en-GB"/>
          </a:p>
        </p:txBody>
      </p:sp>
      <p:sp>
        <p:nvSpPr>
          <p:cNvPr id="3" name="Footer Placeholder 2">
            <a:extLst>
              <a:ext uri="{FF2B5EF4-FFF2-40B4-BE49-F238E27FC236}">
                <a16:creationId xmlns:a16="http://schemas.microsoft.com/office/drawing/2014/main" id="{135F7F9F-8608-480E-8459-D4595EA1C7AD}"/>
              </a:ext>
            </a:extLst>
          </p:cNvPr>
          <p:cNvSpPr>
            <a:spLocks noGrp="1"/>
          </p:cNvSpPr>
          <p:nvPr>
            <p:ph type="ftr" sz="quarter" idx="4"/>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5BEBA46-163D-467E-BC50-84B3A20CCDE5}"/>
              </a:ext>
            </a:extLst>
          </p:cNvPr>
          <p:cNvSpPr>
            <a:spLocks noGrp="1" noChangeArrowheads="1"/>
          </p:cNvSpPr>
          <p:nvPr>
            <p:ph type="sldNum" sz="quarter" idx="5"/>
          </p:nvPr>
        </p:nvSpPr>
        <p:spPr>
          <a:ln/>
        </p:spPr>
        <p:txBody>
          <a:bodyPr/>
          <a:lstStyle/>
          <a:p>
            <a:fld id="{5C23B3A5-7A23-48F5-A95D-CFB7400ECD1B}" type="slidenum">
              <a:rPr lang="en-US" altLang="en-US"/>
              <a:pPr/>
              <a:t>6</a:t>
            </a:fld>
            <a:endParaRPr lang="en-US" altLang="en-US"/>
          </a:p>
        </p:txBody>
      </p:sp>
      <p:sp>
        <p:nvSpPr>
          <p:cNvPr id="54274" name="Rectangle 2">
            <a:extLst>
              <a:ext uri="{FF2B5EF4-FFF2-40B4-BE49-F238E27FC236}">
                <a16:creationId xmlns:a16="http://schemas.microsoft.com/office/drawing/2014/main" id="{908528CB-B264-45BE-8F7B-FCF023063902}"/>
              </a:ext>
            </a:extLst>
          </p:cNvPr>
          <p:cNvSpPr>
            <a:spLocks noGrp="1" noRot="1" noChangeAspect="1" noChangeArrowheads="1" noTextEdit="1"/>
          </p:cNvSpPr>
          <p:nvPr>
            <p:ph type="sldImg"/>
          </p:nvPr>
        </p:nvSpPr>
        <p:spPr>
          <a:ln/>
        </p:spPr>
      </p:sp>
      <p:sp>
        <p:nvSpPr>
          <p:cNvPr id="54275" name="Rectangle 3">
            <a:extLst>
              <a:ext uri="{FF2B5EF4-FFF2-40B4-BE49-F238E27FC236}">
                <a16:creationId xmlns:a16="http://schemas.microsoft.com/office/drawing/2014/main" id="{C6A8C90F-4BC1-415C-87AD-69AD05E7C4BA}"/>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5B316F3F-5248-4733-8245-9BD6CAD7A834}"/>
              </a:ext>
            </a:extLst>
          </p:cNvPr>
          <p:cNvSpPr>
            <a:spLocks noGrp="1"/>
          </p:cNvSpPr>
          <p:nvPr>
            <p:ph type="dt" idx="1"/>
          </p:nvPr>
        </p:nvSpPr>
        <p:spPr/>
        <p:txBody>
          <a:bodyPr/>
          <a:lstStyle/>
          <a:p>
            <a:fld id="{8F4E1FCE-080D-4B1B-AE05-8653EE885758}" type="datetime1">
              <a:rPr lang="en-GB" smtClean="0"/>
              <a:t>22/05/2021</a:t>
            </a:fld>
            <a:endParaRPr lang="en-GB"/>
          </a:p>
        </p:txBody>
      </p:sp>
      <p:sp>
        <p:nvSpPr>
          <p:cNvPr id="3" name="Footer Placeholder 2">
            <a:extLst>
              <a:ext uri="{FF2B5EF4-FFF2-40B4-BE49-F238E27FC236}">
                <a16:creationId xmlns:a16="http://schemas.microsoft.com/office/drawing/2014/main" id="{0DDA6390-D451-4DB9-8D19-9CE1E00006E8}"/>
              </a:ext>
            </a:extLst>
          </p:cNvPr>
          <p:cNvSpPr>
            <a:spLocks noGrp="1"/>
          </p:cNvSpPr>
          <p:nvPr>
            <p:ph type="ftr" sz="quarter" idx="4"/>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A400984-C12E-4156-A7B3-DC2462EF8A02}"/>
              </a:ext>
            </a:extLst>
          </p:cNvPr>
          <p:cNvSpPr>
            <a:spLocks noGrp="1" noChangeArrowheads="1"/>
          </p:cNvSpPr>
          <p:nvPr>
            <p:ph type="sldNum" sz="quarter" idx="5"/>
          </p:nvPr>
        </p:nvSpPr>
        <p:spPr>
          <a:ln/>
        </p:spPr>
        <p:txBody>
          <a:bodyPr/>
          <a:lstStyle/>
          <a:p>
            <a:fld id="{4062BAA7-12E4-4990-ABB5-74CC010CDFF1}" type="slidenum">
              <a:rPr lang="en-US" altLang="en-US"/>
              <a:pPr/>
              <a:t>7</a:t>
            </a:fld>
            <a:endParaRPr lang="en-US" altLang="en-US"/>
          </a:p>
        </p:txBody>
      </p:sp>
      <p:sp>
        <p:nvSpPr>
          <p:cNvPr id="66562" name="Rectangle 2">
            <a:extLst>
              <a:ext uri="{FF2B5EF4-FFF2-40B4-BE49-F238E27FC236}">
                <a16:creationId xmlns:a16="http://schemas.microsoft.com/office/drawing/2014/main" id="{B704A8F2-82C8-4C2C-9A7F-5CF0FC2CD5DC}"/>
              </a:ext>
            </a:extLst>
          </p:cNvPr>
          <p:cNvSpPr>
            <a:spLocks noGrp="1" noRot="1" noChangeAspect="1" noChangeArrowheads="1" noTextEdit="1"/>
          </p:cNvSpPr>
          <p:nvPr>
            <p:ph type="sldImg"/>
          </p:nvPr>
        </p:nvSpPr>
        <p:spPr>
          <a:ln/>
        </p:spPr>
      </p:sp>
      <p:sp>
        <p:nvSpPr>
          <p:cNvPr id="66563" name="Rectangle 3">
            <a:extLst>
              <a:ext uri="{FF2B5EF4-FFF2-40B4-BE49-F238E27FC236}">
                <a16:creationId xmlns:a16="http://schemas.microsoft.com/office/drawing/2014/main" id="{BBBA225D-9D35-4021-B629-A17D9D8F45F2}"/>
              </a:ext>
            </a:extLst>
          </p:cNvPr>
          <p:cNvSpPr>
            <a:spLocks noGrp="1" noChangeArrowheads="1"/>
          </p:cNvSpPr>
          <p:nvPr>
            <p:ph type="body" idx="1"/>
          </p:nvPr>
        </p:nvSpPr>
        <p:spPr/>
        <p:txBody>
          <a:bodyPr/>
          <a:lstStyle/>
          <a:p>
            <a:endParaRPr lang="en-US" altLang="en-US">
              <a:ea typeface="PMingLiU" panose="02020500000000000000" pitchFamily="18" charset="-120"/>
            </a:endParaRPr>
          </a:p>
        </p:txBody>
      </p:sp>
      <p:sp>
        <p:nvSpPr>
          <p:cNvPr id="2" name="Date Placeholder 1">
            <a:extLst>
              <a:ext uri="{FF2B5EF4-FFF2-40B4-BE49-F238E27FC236}">
                <a16:creationId xmlns:a16="http://schemas.microsoft.com/office/drawing/2014/main" id="{0C4D5467-2231-4E67-896F-228DC8B3244A}"/>
              </a:ext>
            </a:extLst>
          </p:cNvPr>
          <p:cNvSpPr>
            <a:spLocks noGrp="1"/>
          </p:cNvSpPr>
          <p:nvPr>
            <p:ph type="dt" idx="1"/>
          </p:nvPr>
        </p:nvSpPr>
        <p:spPr/>
        <p:txBody>
          <a:bodyPr/>
          <a:lstStyle/>
          <a:p>
            <a:fld id="{10909297-CDF1-4EFF-AE31-684BDB4263E5}" type="datetime1">
              <a:rPr lang="en-GB" smtClean="0"/>
              <a:t>22/05/2021</a:t>
            </a:fld>
            <a:endParaRPr lang="en-GB"/>
          </a:p>
        </p:txBody>
      </p:sp>
      <p:sp>
        <p:nvSpPr>
          <p:cNvPr id="3" name="Footer Placeholder 2">
            <a:extLst>
              <a:ext uri="{FF2B5EF4-FFF2-40B4-BE49-F238E27FC236}">
                <a16:creationId xmlns:a16="http://schemas.microsoft.com/office/drawing/2014/main" id="{D4F37B33-0713-44A7-BFAB-0EF876E30BA8}"/>
              </a:ext>
            </a:extLst>
          </p:cNvPr>
          <p:cNvSpPr>
            <a:spLocks noGrp="1"/>
          </p:cNvSpPr>
          <p:nvPr>
            <p:ph type="ftr" sz="quarter" idx="4"/>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57EF01C-5C9F-4459-BBEF-AB5E7DA92B95}"/>
              </a:ext>
            </a:extLst>
          </p:cNvPr>
          <p:cNvSpPr>
            <a:spLocks noGrp="1" noChangeArrowheads="1"/>
          </p:cNvSpPr>
          <p:nvPr>
            <p:ph type="sldNum" sz="quarter" idx="5"/>
          </p:nvPr>
        </p:nvSpPr>
        <p:spPr>
          <a:ln/>
        </p:spPr>
        <p:txBody>
          <a:bodyPr/>
          <a:lstStyle/>
          <a:p>
            <a:fld id="{272BA106-733D-40DF-A40A-639353D5972D}" type="slidenum">
              <a:rPr lang="en-US" altLang="ja-JP"/>
              <a:pPr/>
              <a:t>10</a:t>
            </a:fld>
            <a:endParaRPr lang="en-US" altLang="ja-JP"/>
          </a:p>
        </p:txBody>
      </p:sp>
      <p:sp>
        <p:nvSpPr>
          <p:cNvPr id="41986" name="Rectangle 2">
            <a:extLst>
              <a:ext uri="{FF2B5EF4-FFF2-40B4-BE49-F238E27FC236}">
                <a16:creationId xmlns:a16="http://schemas.microsoft.com/office/drawing/2014/main" id="{F080F532-AFBB-4683-8513-81B542A7BE1F}"/>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0EE9FDB5-46FC-43EF-8E62-ED7E8787E98F}"/>
              </a:ext>
            </a:extLst>
          </p:cNvPr>
          <p:cNvSpPr>
            <a:spLocks noGrp="1" noChangeArrowheads="1"/>
          </p:cNvSpPr>
          <p:nvPr>
            <p:ph type="body" idx="1"/>
          </p:nvPr>
        </p:nvSpPr>
        <p:spPr/>
        <p:txBody>
          <a:bodyPr/>
          <a:lstStyle/>
          <a:p>
            <a:r>
              <a:rPr lang="en-US" altLang="ja-JP" sz="1600"/>
              <a:t>When the following three conditions are all satisfied, a data dependence relation from s to t exists.</a:t>
            </a:r>
          </a:p>
          <a:p>
            <a:endParaRPr lang="en-US" altLang="ja-JP" sz="1600"/>
          </a:p>
          <a:p>
            <a:r>
              <a:rPr lang="en-US" altLang="ja-JP" sz="1600"/>
              <a:t>For example, DD(1,a,2) exists in this program, because the statement 1 defines the variable a, and the statement 2 refers the definition.</a:t>
            </a:r>
          </a:p>
          <a:p>
            <a:endParaRPr lang="en-US" altLang="ja-JP" sz="1600"/>
          </a:p>
        </p:txBody>
      </p:sp>
      <p:sp>
        <p:nvSpPr>
          <p:cNvPr id="2" name="Date Placeholder 1">
            <a:extLst>
              <a:ext uri="{FF2B5EF4-FFF2-40B4-BE49-F238E27FC236}">
                <a16:creationId xmlns:a16="http://schemas.microsoft.com/office/drawing/2014/main" id="{A0CC25B7-49C0-413B-B356-C9214AF20A4E}"/>
              </a:ext>
            </a:extLst>
          </p:cNvPr>
          <p:cNvSpPr>
            <a:spLocks noGrp="1"/>
          </p:cNvSpPr>
          <p:nvPr>
            <p:ph type="dt" idx="1"/>
          </p:nvPr>
        </p:nvSpPr>
        <p:spPr/>
        <p:txBody>
          <a:bodyPr/>
          <a:lstStyle/>
          <a:p>
            <a:fld id="{84AFA1B8-0474-4085-9BB3-1A1BC14EF2C7}" type="datetime1">
              <a:rPr lang="en-GB" smtClean="0"/>
              <a:t>22/05/2021</a:t>
            </a:fld>
            <a:endParaRPr lang="en-GB"/>
          </a:p>
        </p:txBody>
      </p:sp>
      <p:sp>
        <p:nvSpPr>
          <p:cNvPr id="3" name="Footer Placeholder 2">
            <a:extLst>
              <a:ext uri="{FF2B5EF4-FFF2-40B4-BE49-F238E27FC236}">
                <a16:creationId xmlns:a16="http://schemas.microsoft.com/office/drawing/2014/main" id="{2D251FEB-7F7D-46BD-823C-8401CC31BC6A}"/>
              </a:ext>
            </a:extLst>
          </p:cNvPr>
          <p:cNvSpPr>
            <a:spLocks noGrp="1"/>
          </p:cNvSpPr>
          <p:nvPr>
            <p:ph type="ftr" sz="quarter" idx="4"/>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F0D8B8A-8AF6-40D4-B697-512458C66C1D}"/>
              </a:ext>
            </a:extLst>
          </p:cNvPr>
          <p:cNvSpPr>
            <a:spLocks noGrp="1" noChangeArrowheads="1"/>
          </p:cNvSpPr>
          <p:nvPr>
            <p:ph type="sldNum" sz="quarter" idx="5"/>
          </p:nvPr>
        </p:nvSpPr>
        <p:spPr>
          <a:ln/>
        </p:spPr>
        <p:txBody>
          <a:bodyPr/>
          <a:lstStyle/>
          <a:p>
            <a:fld id="{14A51CDD-CFF7-4AB0-B18B-90C4217D7566}" type="slidenum">
              <a:rPr lang="en-US" altLang="ja-JP"/>
              <a:pPr/>
              <a:t>11</a:t>
            </a:fld>
            <a:endParaRPr lang="en-US" altLang="ja-JP"/>
          </a:p>
        </p:txBody>
      </p:sp>
      <p:sp>
        <p:nvSpPr>
          <p:cNvPr id="43010" name="Rectangle 2">
            <a:extLst>
              <a:ext uri="{FF2B5EF4-FFF2-40B4-BE49-F238E27FC236}">
                <a16:creationId xmlns:a16="http://schemas.microsoft.com/office/drawing/2014/main" id="{C0BA37BE-E4A2-4E8F-943E-C7A3BF7271C1}"/>
              </a:ext>
            </a:extLst>
          </p:cNvPr>
          <p:cNvSpPr>
            <a:spLocks noGrp="1" noRot="1" noChangeAspect="1" noChangeArrowheads="1" noTextEdit="1"/>
          </p:cNvSpPr>
          <p:nvPr>
            <p:ph type="sldImg"/>
          </p:nvPr>
        </p:nvSpPr>
        <p:spPr>
          <a:ln/>
        </p:spPr>
      </p:sp>
      <p:sp>
        <p:nvSpPr>
          <p:cNvPr id="43011" name="Rectangle 3">
            <a:extLst>
              <a:ext uri="{FF2B5EF4-FFF2-40B4-BE49-F238E27FC236}">
                <a16:creationId xmlns:a16="http://schemas.microsoft.com/office/drawing/2014/main" id="{2864E838-1D53-4799-90C3-176B839CC305}"/>
              </a:ext>
            </a:extLst>
          </p:cNvPr>
          <p:cNvSpPr>
            <a:spLocks noGrp="1" noChangeArrowheads="1"/>
          </p:cNvSpPr>
          <p:nvPr>
            <p:ph type="body" idx="1"/>
          </p:nvPr>
        </p:nvSpPr>
        <p:spPr/>
        <p:txBody>
          <a:bodyPr/>
          <a:lstStyle/>
          <a:p>
            <a:r>
              <a:rPr lang="en-US" altLang="ja-JP" sz="1600"/>
              <a:t>When the following two conditions are all satisfied, a control dependence relation from s to t exists.</a:t>
            </a:r>
          </a:p>
          <a:p>
            <a:endParaRPr lang="en-US" altLang="ja-JP" sz="1600"/>
          </a:p>
          <a:p>
            <a:r>
              <a:rPr lang="en-US" altLang="ja-JP" sz="1600"/>
              <a:t>In this example, the predicate 3 controls the execution of the statement 4 and 6, therefore, CD(3,4) and CD(3,6) exist.</a:t>
            </a:r>
          </a:p>
          <a:p>
            <a:endParaRPr lang="en-US" altLang="ja-JP" sz="1600"/>
          </a:p>
          <a:p>
            <a:r>
              <a:rPr lang="en-US" altLang="ja-JP" sz="1600"/>
              <a:t>We can say that program slice is a set of statements on which a slicing criterion depends directly and indirectly.</a:t>
            </a:r>
          </a:p>
          <a:p>
            <a:endParaRPr lang="en-US" altLang="ja-JP" sz="1600"/>
          </a:p>
        </p:txBody>
      </p:sp>
      <p:sp>
        <p:nvSpPr>
          <p:cNvPr id="2" name="Date Placeholder 1">
            <a:extLst>
              <a:ext uri="{FF2B5EF4-FFF2-40B4-BE49-F238E27FC236}">
                <a16:creationId xmlns:a16="http://schemas.microsoft.com/office/drawing/2014/main" id="{943D5F47-AAE5-44FF-99CC-83CA8A78A7CD}"/>
              </a:ext>
            </a:extLst>
          </p:cNvPr>
          <p:cNvSpPr>
            <a:spLocks noGrp="1"/>
          </p:cNvSpPr>
          <p:nvPr>
            <p:ph type="dt" idx="1"/>
          </p:nvPr>
        </p:nvSpPr>
        <p:spPr/>
        <p:txBody>
          <a:bodyPr/>
          <a:lstStyle/>
          <a:p>
            <a:fld id="{34605300-5804-4070-AE1C-05A9B4EA97B5}" type="datetime1">
              <a:rPr lang="en-GB" smtClean="0"/>
              <a:t>22/05/2021</a:t>
            </a:fld>
            <a:endParaRPr lang="en-GB"/>
          </a:p>
        </p:txBody>
      </p:sp>
      <p:sp>
        <p:nvSpPr>
          <p:cNvPr id="3" name="Footer Placeholder 2">
            <a:extLst>
              <a:ext uri="{FF2B5EF4-FFF2-40B4-BE49-F238E27FC236}">
                <a16:creationId xmlns:a16="http://schemas.microsoft.com/office/drawing/2014/main" id="{FE3681B2-CDBD-484D-953C-F486F8D45361}"/>
              </a:ext>
            </a:extLst>
          </p:cNvPr>
          <p:cNvSpPr>
            <a:spLocks noGrp="1"/>
          </p:cNvSpPr>
          <p:nvPr>
            <p:ph type="ftr" sz="quarter" idx="4"/>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A747ACC-944F-4005-847B-4BD0F0E8FF3B}"/>
              </a:ext>
            </a:extLst>
          </p:cNvPr>
          <p:cNvSpPr>
            <a:spLocks noGrp="1" noChangeArrowheads="1"/>
          </p:cNvSpPr>
          <p:nvPr>
            <p:ph type="sldNum" sz="quarter" idx="5"/>
          </p:nvPr>
        </p:nvSpPr>
        <p:spPr>
          <a:ln/>
        </p:spPr>
        <p:txBody>
          <a:bodyPr/>
          <a:lstStyle/>
          <a:p>
            <a:fld id="{92D37176-7687-49A9-9B63-ACE27D1C9FD4}" type="slidenum">
              <a:rPr lang="en-US" altLang="ja-JP"/>
              <a:pPr/>
              <a:t>20</a:t>
            </a:fld>
            <a:endParaRPr lang="en-US" altLang="ja-JP"/>
          </a:p>
        </p:txBody>
      </p:sp>
      <p:sp>
        <p:nvSpPr>
          <p:cNvPr id="103426" name="Rectangle 2">
            <a:extLst>
              <a:ext uri="{FF2B5EF4-FFF2-40B4-BE49-F238E27FC236}">
                <a16:creationId xmlns:a16="http://schemas.microsoft.com/office/drawing/2014/main" id="{19AE7E73-8523-4E37-A321-63ADF7CE75B0}"/>
              </a:ext>
            </a:extLst>
          </p:cNvPr>
          <p:cNvSpPr>
            <a:spLocks noGrp="1" noRot="1" noChangeAspect="1" noChangeArrowheads="1" noTextEdit="1"/>
          </p:cNvSpPr>
          <p:nvPr>
            <p:ph type="sldImg"/>
          </p:nvPr>
        </p:nvSpPr>
        <p:spPr>
          <a:xfrm>
            <a:off x="838200" y="762000"/>
            <a:ext cx="4992688" cy="3744913"/>
          </a:xfrm>
          <a:ln/>
        </p:spPr>
      </p:sp>
      <p:sp>
        <p:nvSpPr>
          <p:cNvPr id="103427" name="Rectangle 3">
            <a:extLst>
              <a:ext uri="{FF2B5EF4-FFF2-40B4-BE49-F238E27FC236}">
                <a16:creationId xmlns:a16="http://schemas.microsoft.com/office/drawing/2014/main" id="{7AAEB7AA-2DA8-4E8D-BB21-17C9DE3A0F53}"/>
              </a:ext>
            </a:extLst>
          </p:cNvPr>
          <p:cNvSpPr>
            <a:spLocks noGrp="1" noChangeArrowheads="1"/>
          </p:cNvSpPr>
          <p:nvPr>
            <p:ph type="body" idx="1"/>
          </p:nvPr>
        </p:nvSpPr>
        <p:spPr/>
        <p:txBody>
          <a:bodyPr/>
          <a:lstStyle/>
          <a:p>
            <a:r>
              <a:rPr lang="en-US" altLang="ja-JP" sz="1600"/>
              <a:t>#Program slicing means to extract a program slice.</a:t>
            </a:r>
          </a:p>
          <a:p>
            <a:r>
              <a:rPr lang="en-US" altLang="ja-JP" sz="1600"/>
              <a:t>To tell the truth, program slicing can be roughly divided into two methods. Static slicing and dynamic slicing.</a:t>
            </a:r>
          </a:p>
          <a:p>
            <a:endParaRPr lang="en-US" altLang="ja-JP" sz="1600"/>
          </a:p>
          <a:p>
            <a:r>
              <a:rPr lang="en-US" altLang="ja-JP" sz="1600"/>
              <a:t>Static slicing only uses static information which is a source program.</a:t>
            </a:r>
          </a:p>
          <a:p>
            <a:endParaRPr lang="en-US" altLang="ja-JP" sz="1600"/>
          </a:p>
          <a:p>
            <a:r>
              <a:rPr lang="en-US" altLang="ja-JP" sz="1600"/>
              <a:t>Dynamic slicing only uses dynamic information which is an execution trace.</a:t>
            </a:r>
          </a:p>
          <a:p>
            <a:endParaRPr lang="en-US" altLang="ja-JP" sz="1600"/>
          </a:p>
          <a:p>
            <a:r>
              <a:rPr lang="en-US" altLang="ja-JP" sz="1600"/>
              <a:t>And, to calculate a program slice, we have to extract two dependence relations.</a:t>
            </a:r>
          </a:p>
          <a:p>
            <a:r>
              <a:rPr lang="en-US" altLang="ja-JP" sz="1600"/>
              <a:t>Data dependence and control dependence.</a:t>
            </a:r>
          </a:p>
          <a:p>
            <a:endParaRPr lang="en-US" altLang="ja-JP" sz="1600"/>
          </a:p>
        </p:txBody>
      </p:sp>
      <p:sp>
        <p:nvSpPr>
          <p:cNvPr id="2" name="Date Placeholder 1">
            <a:extLst>
              <a:ext uri="{FF2B5EF4-FFF2-40B4-BE49-F238E27FC236}">
                <a16:creationId xmlns:a16="http://schemas.microsoft.com/office/drawing/2014/main" id="{606BB4C7-EC4B-48F3-93F0-EC1BC0C29998}"/>
              </a:ext>
            </a:extLst>
          </p:cNvPr>
          <p:cNvSpPr>
            <a:spLocks noGrp="1"/>
          </p:cNvSpPr>
          <p:nvPr>
            <p:ph type="dt" idx="1"/>
          </p:nvPr>
        </p:nvSpPr>
        <p:spPr/>
        <p:txBody>
          <a:bodyPr/>
          <a:lstStyle/>
          <a:p>
            <a:fld id="{2B7E541A-033A-45DE-87CF-90A0D21DBDD8}" type="datetime1">
              <a:rPr lang="en-GB" smtClean="0"/>
              <a:t>22/05/2021</a:t>
            </a:fld>
            <a:endParaRPr lang="en-GB"/>
          </a:p>
        </p:txBody>
      </p:sp>
      <p:sp>
        <p:nvSpPr>
          <p:cNvPr id="3" name="Footer Placeholder 2">
            <a:extLst>
              <a:ext uri="{FF2B5EF4-FFF2-40B4-BE49-F238E27FC236}">
                <a16:creationId xmlns:a16="http://schemas.microsoft.com/office/drawing/2014/main" id="{75271D58-B719-49F0-A438-44FE8DF1651F}"/>
              </a:ext>
            </a:extLst>
          </p:cNvPr>
          <p:cNvSpPr>
            <a:spLocks noGrp="1"/>
          </p:cNvSpPr>
          <p:nvPr>
            <p:ph type="ftr" sz="quarter" idx="4"/>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62000" y="2362200"/>
            <a:ext cx="8636000" cy="160020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24000" y="4267200"/>
            <a:ext cx="7112000" cy="1905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E7C45290-A326-4437-A303-715A81463FF7}" type="datetime1">
              <a:rPr lang="en-US" smtClean="0"/>
              <a:t>5/22/2021</a:t>
            </a:fld>
            <a:endParaRPr lang="en-US"/>
          </a:p>
        </p:txBody>
      </p:sp>
      <p:sp>
        <p:nvSpPr>
          <p:cNvPr id="6" name="Holder 6"/>
          <p:cNvSpPr>
            <a:spLocks noGrp="1"/>
          </p:cNvSpPr>
          <p:nvPr>
            <p:ph type="sldNum" sz="quarter" idx="7"/>
          </p:nvPr>
        </p:nvSpPr>
        <p:spPr/>
        <p:txBody>
          <a:bodyPr lIns="0" tIns="0" rIns="0" bIns="0"/>
          <a:lstStyle>
            <a:lvl1pPr>
              <a:defRPr sz="1700" b="0" i="0">
                <a:solidFill>
                  <a:srgbClr val="7F7F7F"/>
                </a:solidFill>
                <a:latin typeface="Arial"/>
                <a:cs typeface="Arial"/>
              </a:defRPr>
            </a:lvl1pPr>
          </a:lstStyle>
          <a:p>
            <a:pPr marL="12700">
              <a:lnSpc>
                <a:spcPct val="100000"/>
              </a:lnSpc>
              <a:spcBef>
                <a:spcPts val="15"/>
              </a:spcBef>
            </a:pPr>
            <a:r>
              <a:rPr spc="-5" dirty="0"/>
              <a:t>4</a:t>
            </a:r>
            <a:r>
              <a:rPr spc="-45" dirty="0"/>
              <a:t> </a:t>
            </a:r>
            <a:r>
              <a:rPr spc="-5" dirty="0"/>
              <a:t>-</a:t>
            </a:r>
            <a:r>
              <a:rPr spc="-40" dirty="0"/>
              <a:t> </a:t>
            </a:r>
            <a:fld id="{81D60167-4931-47E6-BA6A-407CBD079E47}" type="slidenum">
              <a:rPr spc="-5" dirty="0"/>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104E04"/>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7280538D-A0D7-4FFB-BCEC-9EFD2B24065F}" type="datetime1">
              <a:rPr lang="en-US" smtClean="0"/>
              <a:t>5/22/2021</a:t>
            </a:fld>
            <a:endParaRPr lang="en-US"/>
          </a:p>
        </p:txBody>
      </p:sp>
      <p:sp>
        <p:nvSpPr>
          <p:cNvPr id="6" name="Holder 6"/>
          <p:cNvSpPr>
            <a:spLocks noGrp="1"/>
          </p:cNvSpPr>
          <p:nvPr>
            <p:ph type="sldNum" sz="quarter" idx="7"/>
          </p:nvPr>
        </p:nvSpPr>
        <p:spPr/>
        <p:txBody>
          <a:bodyPr lIns="0" tIns="0" rIns="0" bIns="0"/>
          <a:lstStyle>
            <a:lvl1pPr>
              <a:defRPr sz="1700" b="0" i="0">
                <a:solidFill>
                  <a:srgbClr val="7F7F7F"/>
                </a:solidFill>
                <a:latin typeface="Arial"/>
                <a:cs typeface="Arial"/>
              </a:defRPr>
            </a:lvl1pPr>
          </a:lstStyle>
          <a:p>
            <a:pPr marL="12700">
              <a:lnSpc>
                <a:spcPct val="100000"/>
              </a:lnSpc>
              <a:spcBef>
                <a:spcPts val="15"/>
              </a:spcBef>
            </a:pPr>
            <a:r>
              <a:rPr spc="-5" dirty="0"/>
              <a:t>4</a:t>
            </a:r>
            <a:r>
              <a:rPr spc="-45" dirty="0"/>
              <a:t> </a:t>
            </a:r>
            <a:r>
              <a:rPr spc="-5" dirty="0"/>
              <a:t>-</a:t>
            </a:r>
            <a:r>
              <a:rPr spc="-40" dirty="0"/>
              <a:t> </a:t>
            </a:r>
            <a:fld id="{81D60167-4931-47E6-BA6A-407CBD079E47}" type="slidenum">
              <a:rPr spc="-5" dirty="0"/>
              <a:t>‹#›</a:t>
            </a:fld>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104E04"/>
                </a:solidFill>
                <a:latin typeface="Arial"/>
                <a:cs typeface="Arial"/>
              </a:defRPr>
            </a:lvl1pPr>
          </a:lstStyle>
          <a:p>
            <a:endParaRPr/>
          </a:p>
        </p:txBody>
      </p:sp>
      <p:sp>
        <p:nvSpPr>
          <p:cNvPr id="3" name="Holder 3"/>
          <p:cNvSpPr>
            <a:spLocks noGrp="1"/>
          </p:cNvSpPr>
          <p:nvPr>
            <p:ph sz="half" idx="2"/>
          </p:nvPr>
        </p:nvSpPr>
        <p:spPr>
          <a:xfrm>
            <a:off x="817575" y="1996891"/>
            <a:ext cx="3726179" cy="4702175"/>
          </a:xfrm>
          <a:prstGeom prst="rect">
            <a:avLst/>
          </a:prstGeom>
        </p:spPr>
        <p:txBody>
          <a:bodyPr wrap="square" lIns="0" tIns="0" rIns="0" bIns="0">
            <a:spAutoFit/>
          </a:bodyPr>
          <a:lstStyle>
            <a:lvl1pPr>
              <a:defRPr sz="2750" b="1" i="0">
                <a:solidFill>
                  <a:schemeClr val="tx1"/>
                </a:solidFill>
                <a:latin typeface="Courier New"/>
                <a:cs typeface="Courier New"/>
              </a:defRPr>
            </a:lvl1pPr>
          </a:lstStyle>
          <a:p>
            <a:endParaRPr/>
          </a:p>
        </p:txBody>
      </p:sp>
      <p:sp>
        <p:nvSpPr>
          <p:cNvPr id="4" name="Holder 4"/>
          <p:cNvSpPr>
            <a:spLocks noGrp="1"/>
          </p:cNvSpPr>
          <p:nvPr>
            <p:ph sz="half" idx="3"/>
          </p:nvPr>
        </p:nvSpPr>
        <p:spPr>
          <a:xfrm>
            <a:off x="5232400" y="1752600"/>
            <a:ext cx="4419600" cy="502920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7F6CF3FF-E16E-4DCC-8220-64E026CD4348}" type="datetime1">
              <a:rPr lang="en-US" smtClean="0"/>
              <a:t>5/22/2021</a:t>
            </a:fld>
            <a:endParaRPr lang="en-US"/>
          </a:p>
        </p:txBody>
      </p:sp>
      <p:sp>
        <p:nvSpPr>
          <p:cNvPr id="7" name="Holder 7"/>
          <p:cNvSpPr>
            <a:spLocks noGrp="1"/>
          </p:cNvSpPr>
          <p:nvPr>
            <p:ph type="sldNum" sz="quarter" idx="7"/>
          </p:nvPr>
        </p:nvSpPr>
        <p:spPr/>
        <p:txBody>
          <a:bodyPr lIns="0" tIns="0" rIns="0" bIns="0"/>
          <a:lstStyle>
            <a:lvl1pPr>
              <a:defRPr sz="1700" b="0" i="0">
                <a:solidFill>
                  <a:srgbClr val="7F7F7F"/>
                </a:solidFill>
                <a:latin typeface="Arial"/>
                <a:cs typeface="Arial"/>
              </a:defRPr>
            </a:lvl1pPr>
          </a:lstStyle>
          <a:p>
            <a:pPr marL="12700">
              <a:lnSpc>
                <a:spcPct val="100000"/>
              </a:lnSpc>
              <a:spcBef>
                <a:spcPts val="15"/>
              </a:spcBef>
            </a:pPr>
            <a:r>
              <a:rPr spc="-5" dirty="0"/>
              <a:t>4</a:t>
            </a:r>
            <a:r>
              <a:rPr spc="-45" dirty="0"/>
              <a:t> </a:t>
            </a:r>
            <a:r>
              <a:rPr spc="-5" dirty="0"/>
              <a:t>-</a:t>
            </a:r>
            <a:r>
              <a:rPr spc="-40" dirty="0"/>
              <a:t> </a:t>
            </a:r>
            <a:fld id="{81D60167-4931-47E6-BA6A-407CBD079E47}" type="slidenum">
              <a:rPr spc="-5" dirty="0"/>
              <a:t>‹#›</a:t>
            </a:fld>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104E04"/>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338EA2D4-2C7F-4D99-8A41-FEB2CCC7A499}" type="datetime1">
              <a:rPr lang="en-US" smtClean="0"/>
              <a:t>5/22/2021</a:t>
            </a:fld>
            <a:endParaRPr lang="en-US"/>
          </a:p>
        </p:txBody>
      </p:sp>
      <p:sp>
        <p:nvSpPr>
          <p:cNvPr id="5" name="Holder 5"/>
          <p:cNvSpPr>
            <a:spLocks noGrp="1"/>
          </p:cNvSpPr>
          <p:nvPr>
            <p:ph type="sldNum" sz="quarter" idx="7"/>
          </p:nvPr>
        </p:nvSpPr>
        <p:spPr/>
        <p:txBody>
          <a:bodyPr lIns="0" tIns="0" rIns="0" bIns="0"/>
          <a:lstStyle>
            <a:lvl1pPr>
              <a:defRPr sz="1700" b="0" i="0">
                <a:solidFill>
                  <a:srgbClr val="7F7F7F"/>
                </a:solidFill>
                <a:latin typeface="Arial"/>
                <a:cs typeface="Arial"/>
              </a:defRPr>
            </a:lvl1pPr>
          </a:lstStyle>
          <a:p>
            <a:pPr marL="12700">
              <a:lnSpc>
                <a:spcPct val="100000"/>
              </a:lnSpc>
              <a:spcBef>
                <a:spcPts val="15"/>
              </a:spcBef>
            </a:pPr>
            <a:r>
              <a:rPr spc="-5" dirty="0"/>
              <a:t>4</a:t>
            </a:r>
            <a:r>
              <a:rPr spc="-45" dirty="0"/>
              <a:t> </a:t>
            </a:r>
            <a:r>
              <a:rPr spc="-5" dirty="0"/>
              <a:t>-</a:t>
            </a:r>
            <a:r>
              <a:rPr spc="-40" dirty="0"/>
              <a:t> </a:t>
            </a:r>
            <a:fld id="{81D60167-4931-47E6-BA6A-407CBD079E47}" type="slidenum">
              <a:rPr spc="-5" dirty="0"/>
              <a:t>‹#›</a:t>
            </a:fld>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AB355B18-0E64-44B7-B732-6D09CF167C71}" type="datetime1">
              <a:rPr lang="en-US" smtClean="0"/>
              <a:t>5/22/2021</a:t>
            </a:fld>
            <a:endParaRPr lang="en-US"/>
          </a:p>
        </p:txBody>
      </p:sp>
      <p:sp>
        <p:nvSpPr>
          <p:cNvPr id="4" name="Holder 4"/>
          <p:cNvSpPr>
            <a:spLocks noGrp="1"/>
          </p:cNvSpPr>
          <p:nvPr>
            <p:ph type="sldNum" sz="quarter" idx="7"/>
          </p:nvPr>
        </p:nvSpPr>
        <p:spPr/>
        <p:txBody>
          <a:bodyPr lIns="0" tIns="0" rIns="0" bIns="0"/>
          <a:lstStyle>
            <a:lvl1pPr>
              <a:defRPr sz="1700" b="0" i="0">
                <a:solidFill>
                  <a:srgbClr val="7F7F7F"/>
                </a:solidFill>
                <a:latin typeface="Arial"/>
                <a:cs typeface="Arial"/>
              </a:defRPr>
            </a:lvl1pPr>
          </a:lstStyle>
          <a:p>
            <a:pPr marL="12700">
              <a:lnSpc>
                <a:spcPct val="100000"/>
              </a:lnSpc>
              <a:spcBef>
                <a:spcPts val="15"/>
              </a:spcBef>
            </a:pPr>
            <a:r>
              <a:rPr spc="-5" dirty="0"/>
              <a:t>4</a:t>
            </a:r>
            <a:r>
              <a:rPr spc="-45" dirty="0"/>
              <a:t> </a:t>
            </a:r>
            <a:r>
              <a:rPr spc="-5" dirty="0"/>
              <a:t>-</a:t>
            </a:r>
            <a:r>
              <a:rPr spc="-40" dirty="0"/>
              <a:t> </a:t>
            </a:r>
            <a:fld id="{81D60167-4931-47E6-BA6A-407CBD079E47}" type="slidenum">
              <a:rPr spc="-5" dirty="0"/>
              <a:t>‹#›</a:t>
            </a:fld>
            <a:endParaRPr spc="-5"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00770" name="Rectangle 2"/>
          <p:cNvSpPr>
            <a:spLocks noGrp="1" noChangeArrowheads="1"/>
          </p:cNvSpPr>
          <p:nvPr>
            <p:ph type="ctrTitle"/>
          </p:nvPr>
        </p:nvSpPr>
        <p:spPr>
          <a:xfrm>
            <a:off x="3279071" y="1912057"/>
            <a:ext cx="6789208" cy="1367810"/>
          </a:xfrm>
        </p:spPr>
        <p:txBody>
          <a:bodyPr/>
          <a:lstStyle>
            <a:lvl1pPr>
              <a:defRPr sz="4445"/>
            </a:lvl1pPr>
          </a:lstStyle>
          <a:p>
            <a:r>
              <a:rPr lang="th-TH"/>
              <a:t>Click to edit Master title style</a:t>
            </a:r>
          </a:p>
        </p:txBody>
      </p:sp>
      <p:sp>
        <p:nvSpPr>
          <p:cNvPr id="800771" name="Rectangle 3"/>
          <p:cNvSpPr>
            <a:spLocks noGrp="1" noChangeArrowheads="1"/>
          </p:cNvSpPr>
          <p:nvPr>
            <p:ph type="subTitle" idx="1"/>
          </p:nvPr>
        </p:nvSpPr>
        <p:spPr>
          <a:xfrm>
            <a:off x="3127375" y="3518960"/>
            <a:ext cx="6865056" cy="276999"/>
          </a:xfrm>
        </p:spPr>
        <p:txBody>
          <a:bodyPr/>
          <a:lstStyle>
            <a:lvl1pPr marL="0" indent="0" algn="ctr">
              <a:buFontTx/>
              <a:buNone/>
              <a:defRPr/>
            </a:lvl1pPr>
          </a:lstStyle>
          <a:p>
            <a:r>
              <a:rPr lang="th-TH"/>
              <a:t>Click to edit Master subtitle style</a:t>
            </a:r>
          </a:p>
        </p:txBody>
      </p:sp>
      <p:sp>
        <p:nvSpPr>
          <p:cNvPr id="4" name="Rectangle 4">
            <a:extLst>
              <a:ext uri="{FF2B5EF4-FFF2-40B4-BE49-F238E27FC236}">
                <a16:creationId xmlns:a16="http://schemas.microsoft.com/office/drawing/2014/main" id="{0333697D-2F75-4915-B405-6A31C4D35228}"/>
              </a:ext>
            </a:extLst>
          </p:cNvPr>
          <p:cNvSpPr>
            <a:spLocks noGrp="1" noChangeArrowheads="1"/>
          </p:cNvSpPr>
          <p:nvPr>
            <p:ph type="dt" sz="half" idx="10"/>
          </p:nvPr>
        </p:nvSpPr>
        <p:spPr>
          <a:xfrm>
            <a:off x="762001" y="6962071"/>
            <a:ext cx="2136070" cy="279092"/>
          </a:xfrm>
        </p:spPr>
        <p:txBody>
          <a:bodyPr/>
          <a:lstStyle>
            <a:lvl1pPr>
              <a:defRPr/>
            </a:lvl1pPr>
          </a:lstStyle>
          <a:p>
            <a:pPr>
              <a:defRPr/>
            </a:pPr>
            <a:fld id="{C3F0D031-2D3E-4FF0-A530-26EAFEB86CE5}" type="datetime1">
              <a:rPr lang="en-US" smtClean="0"/>
              <a:t>5/22/2021</a:t>
            </a:fld>
            <a:endParaRPr lang="th-TH"/>
          </a:p>
        </p:txBody>
      </p:sp>
      <p:sp>
        <p:nvSpPr>
          <p:cNvPr id="5" name="Rectangle 5">
            <a:extLst>
              <a:ext uri="{FF2B5EF4-FFF2-40B4-BE49-F238E27FC236}">
                <a16:creationId xmlns:a16="http://schemas.microsoft.com/office/drawing/2014/main" id="{ECDA500C-CB49-44A0-B3C0-6533D2762F47}"/>
              </a:ext>
            </a:extLst>
          </p:cNvPr>
          <p:cNvSpPr>
            <a:spLocks noGrp="1" noChangeArrowheads="1"/>
          </p:cNvSpPr>
          <p:nvPr>
            <p:ph type="ftr" sz="quarter" idx="11"/>
          </p:nvPr>
        </p:nvSpPr>
        <p:spPr>
          <a:xfrm>
            <a:off x="3508376" y="6962071"/>
            <a:ext cx="3127374" cy="279092"/>
          </a:xfrm>
        </p:spPr>
        <p:txBody>
          <a:bodyPr/>
          <a:lstStyle>
            <a:lvl1pPr>
              <a:defRPr/>
            </a:lvl1pPr>
          </a:lstStyle>
          <a:p>
            <a:pPr>
              <a:defRPr/>
            </a:pPr>
            <a:endParaRPr lang="th-TH"/>
          </a:p>
        </p:txBody>
      </p:sp>
      <p:sp>
        <p:nvSpPr>
          <p:cNvPr id="6" name="Rectangle 6">
            <a:extLst>
              <a:ext uri="{FF2B5EF4-FFF2-40B4-BE49-F238E27FC236}">
                <a16:creationId xmlns:a16="http://schemas.microsoft.com/office/drawing/2014/main" id="{84BFD4EF-ECC2-4548-AA21-558F50A51760}"/>
              </a:ext>
            </a:extLst>
          </p:cNvPr>
          <p:cNvSpPr>
            <a:spLocks noGrp="1" noChangeArrowheads="1"/>
          </p:cNvSpPr>
          <p:nvPr>
            <p:ph type="sldNum" sz="quarter" idx="12"/>
          </p:nvPr>
        </p:nvSpPr>
        <p:spPr>
          <a:xfrm>
            <a:off x="7246057" y="6962071"/>
            <a:ext cx="2136070" cy="261610"/>
          </a:xfrm>
        </p:spPr>
        <p:txBody>
          <a:bodyPr/>
          <a:lstStyle>
            <a:lvl1pPr>
              <a:defRPr/>
            </a:lvl1pPr>
          </a:lstStyle>
          <a:p>
            <a:pPr>
              <a:defRPr/>
            </a:pPr>
            <a:fld id="{7E094BFC-9661-4CFC-BE8A-397841631C1B}" type="slidenum">
              <a:rPr lang="en-US" altLang="en-US"/>
              <a:pPr>
                <a:defRPr/>
              </a:pPr>
              <a:t>‹#›</a:t>
            </a:fld>
            <a:endParaRPr lang="th-TH" altLang="en-US"/>
          </a:p>
        </p:txBody>
      </p:sp>
    </p:spTree>
    <p:extLst>
      <p:ext uri="{BB962C8B-B14F-4D97-AF65-F5344CB8AC3E}">
        <p14:creationId xmlns:p14="http://schemas.microsoft.com/office/powerpoint/2010/main" val="23589371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889000" y="1241361"/>
            <a:ext cx="8382000" cy="0"/>
          </a:xfrm>
          <a:custGeom>
            <a:avLst/>
            <a:gdLst/>
            <a:ahLst/>
            <a:cxnLst/>
            <a:rect l="l" t="t" r="r" b="b"/>
            <a:pathLst>
              <a:path w="8382000">
                <a:moveTo>
                  <a:pt x="8382000" y="0"/>
                </a:moveTo>
                <a:lnTo>
                  <a:pt x="0" y="0"/>
                </a:lnTo>
              </a:path>
            </a:pathLst>
          </a:custGeom>
          <a:solidFill>
            <a:srgbClr val="104E04"/>
          </a:solidFill>
        </p:spPr>
        <p:txBody>
          <a:bodyPr wrap="square" lIns="0" tIns="0" rIns="0" bIns="0" rtlCol="0"/>
          <a:lstStyle/>
          <a:p>
            <a:endParaRPr/>
          </a:p>
        </p:txBody>
      </p:sp>
      <p:sp>
        <p:nvSpPr>
          <p:cNvPr id="17" name="bg object 17"/>
          <p:cNvSpPr/>
          <p:nvPr/>
        </p:nvSpPr>
        <p:spPr>
          <a:xfrm>
            <a:off x="889000" y="1241361"/>
            <a:ext cx="8382000" cy="0"/>
          </a:xfrm>
          <a:custGeom>
            <a:avLst/>
            <a:gdLst/>
            <a:ahLst/>
            <a:cxnLst/>
            <a:rect l="l" t="t" r="r" b="b"/>
            <a:pathLst>
              <a:path w="8382000">
                <a:moveTo>
                  <a:pt x="0" y="0"/>
                </a:moveTo>
                <a:lnTo>
                  <a:pt x="8382000" y="0"/>
                </a:lnTo>
              </a:path>
            </a:pathLst>
          </a:custGeom>
          <a:ln w="30480">
            <a:solidFill>
              <a:srgbClr val="104E04"/>
            </a:solidFill>
          </a:ln>
        </p:spPr>
        <p:txBody>
          <a:bodyPr wrap="square" lIns="0" tIns="0" rIns="0" bIns="0" rtlCol="0"/>
          <a:lstStyle/>
          <a:p>
            <a:endParaRPr/>
          </a:p>
        </p:txBody>
      </p:sp>
      <p:sp>
        <p:nvSpPr>
          <p:cNvPr id="2" name="Holder 2"/>
          <p:cNvSpPr>
            <a:spLocks noGrp="1"/>
          </p:cNvSpPr>
          <p:nvPr>
            <p:ph type="title"/>
          </p:nvPr>
        </p:nvSpPr>
        <p:spPr>
          <a:xfrm>
            <a:off x="876300" y="264262"/>
            <a:ext cx="8407400" cy="760094"/>
          </a:xfrm>
          <a:prstGeom prst="rect">
            <a:avLst/>
          </a:prstGeom>
        </p:spPr>
        <p:txBody>
          <a:bodyPr wrap="square" lIns="0" tIns="0" rIns="0" bIns="0">
            <a:spAutoFit/>
          </a:bodyPr>
          <a:lstStyle>
            <a:lvl1pPr>
              <a:defRPr sz="4800" b="1" i="0">
                <a:solidFill>
                  <a:srgbClr val="104E04"/>
                </a:solidFill>
                <a:latin typeface="Arial"/>
                <a:cs typeface="Arial"/>
              </a:defRPr>
            </a:lvl1pPr>
          </a:lstStyle>
          <a:p>
            <a:endParaRPr/>
          </a:p>
        </p:txBody>
      </p:sp>
      <p:sp>
        <p:nvSpPr>
          <p:cNvPr id="3" name="Holder 3"/>
          <p:cNvSpPr>
            <a:spLocks noGrp="1"/>
          </p:cNvSpPr>
          <p:nvPr>
            <p:ph type="body" idx="1"/>
          </p:nvPr>
        </p:nvSpPr>
        <p:spPr>
          <a:xfrm>
            <a:off x="897889" y="1672142"/>
            <a:ext cx="8364220" cy="422719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454400" y="7086600"/>
            <a:ext cx="3251200" cy="3810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8000" y="7086600"/>
            <a:ext cx="2336800" cy="381000"/>
          </a:xfrm>
          <a:prstGeom prst="rect">
            <a:avLst/>
          </a:prstGeom>
        </p:spPr>
        <p:txBody>
          <a:bodyPr wrap="square" lIns="0" tIns="0" rIns="0" bIns="0">
            <a:spAutoFit/>
          </a:bodyPr>
          <a:lstStyle>
            <a:lvl1pPr algn="l">
              <a:defRPr>
                <a:solidFill>
                  <a:schemeClr val="tx1">
                    <a:tint val="75000"/>
                  </a:schemeClr>
                </a:solidFill>
              </a:defRPr>
            </a:lvl1pPr>
          </a:lstStyle>
          <a:p>
            <a:fld id="{5C787A8C-1A20-4BB4-83A6-F07D2693C880}" type="datetime1">
              <a:rPr lang="en-US" smtClean="0"/>
              <a:t>5/22/2021</a:t>
            </a:fld>
            <a:endParaRPr lang="en-US"/>
          </a:p>
        </p:txBody>
      </p:sp>
      <p:sp>
        <p:nvSpPr>
          <p:cNvPr id="6" name="Holder 6"/>
          <p:cNvSpPr>
            <a:spLocks noGrp="1"/>
          </p:cNvSpPr>
          <p:nvPr>
            <p:ph type="sldNum" sz="quarter" idx="7"/>
          </p:nvPr>
        </p:nvSpPr>
        <p:spPr>
          <a:xfrm>
            <a:off x="9512300" y="7148201"/>
            <a:ext cx="481329" cy="292100"/>
          </a:xfrm>
          <a:prstGeom prst="rect">
            <a:avLst/>
          </a:prstGeom>
        </p:spPr>
        <p:txBody>
          <a:bodyPr wrap="square" lIns="0" tIns="0" rIns="0" bIns="0">
            <a:spAutoFit/>
          </a:bodyPr>
          <a:lstStyle>
            <a:lvl1pPr>
              <a:defRPr sz="1700" b="0" i="0">
                <a:solidFill>
                  <a:srgbClr val="7F7F7F"/>
                </a:solidFill>
                <a:latin typeface="Arial"/>
                <a:cs typeface="Arial"/>
              </a:defRPr>
            </a:lvl1pPr>
          </a:lstStyle>
          <a:p>
            <a:pPr marL="12700">
              <a:lnSpc>
                <a:spcPct val="100000"/>
              </a:lnSpc>
              <a:spcBef>
                <a:spcPts val="15"/>
              </a:spcBef>
            </a:pPr>
            <a:r>
              <a:rPr spc="-5" dirty="0"/>
              <a:t>4</a:t>
            </a:r>
            <a:r>
              <a:rPr spc="-45" dirty="0"/>
              <a:t> </a:t>
            </a:r>
            <a:r>
              <a:rPr spc="-5" dirty="0"/>
              <a:t>-</a:t>
            </a:r>
            <a:r>
              <a:rPr spc="-40" dirty="0"/>
              <a:t> </a:t>
            </a:r>
            <a:fld id="{81D60167-4931-47E6-BA6A-407CBD079E47}" type="slidenum">
              <a:rPr spc="-5" dirty="0"/>
              <a:t>‹#›</a:t>
            </a:fld>
            <a:endParaRPr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sldNum="0"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7.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png"/><Relationship Id="rId2" Type="http://schemas.openxmlformats.org/officeDocument/2006/relationships/image" Target="../media/image13.jpg"/><Relationship Id="rId16" Type="http://schemas.openxmlformats.org/officeDocument/2006/relationships/image" Target="../media/image27.png"/><Relationship Id="rId1" Type="http://schemas.openxmlformats.org/officeDocument/2006/relationships/slideLayout" Target="../slideLayouts/slideLayout5.xml"/><Relationship Id="rId6" Type="http://schemas.openxmlformats.org/officeDocument/2006/relationships/image" Target="../media/image17.png"/><Relationship Id="rId11" Type="http://schemas.openxmlformats.org/officeDocument/2006/relationships/image" Target="../media/image22.png"/><Relationship Id="rId5" Type="http://schemas.openxmlformats.org/officeDocument/2006/relationships/image" Target="../media/image16.png"/><Relationship Id="rId15" Type="http://schemas.openxmlformats.org/officeDocument/2006/relationships/image" Target="../media/image2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 Id="rId14" Type="http://schemas.openxmlformats.org/officeDocument/2006/relationships/image" Target="../media/image25.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a:extLst>
              <a:ext uri="{FF2B5EF4-FFF2-40B4-BE49-F238E27FC236}">
                <a16:creationId xmlns:a16="http://schemas.microsoft.com/office/drawing/2014/main" id="{782262FB-DA01-4C45-B565-8C4D257AEF71}"/>
              </a:ext>
            </a:extLst>
          </p:cNvPr>
          <p:cNvSpPr>
            <a:spLocks noGrp="1" noChangeArrowheads="1"/>
          </p:cNvSpPr>
          <p:nvPr>
            <p:ph type="ctrTitle"/>
          </p:nvPr>
        </p:nvSpPr>
        <p:spPr>
          <a:xfrm>
            <a:off x="1498600" y="381000"/>
            <a:ext cx="7620000" cy="3735290"/>
          </a:xfrm>
        </p:spPr>
        <p:txBody>
          <a:bodyPr/>
          <a:lstStyle/>
          <a:p>
            <a:r>
              <a:rPr lang="en-GB" spc="-242" dirty="0">
                <a:latin typeface="Times New Roman" panose="02020603050405020304" pitchFamily="18" charset="0"/>
                <a:cs typeface="Times New Roman" panose="02020603050405020304" pitchFamily="18" charset="0"/>
              </a:rPr>
              <a:t>Ch 4: Program Comprehension</a:t>
            </a:r>
            <a:br>
              <a:rPr lang="en-GB" spc="-242" dirty="0">
                <a:latin typeface="Times New Roman" panose="02020603050405020304" pitchFamily="18" charset="0"/>
                <a:cs typeface="Times New Roman" panose="02020603050405020304" pitchFamily="18" charset="0"/>
              </a:rPr>
            </a:br>
            <a:r>
              <a:rPr lang="en-GB" spc="-242" dirty="0">
                <a:latin typeface="Times New Roman" panose="02020603050405020304" pitchFamily="18" charset="0"/>
                <a:cs typeface="Times New Roman" panose="02020603050405020304" pitchFamily="18" charset="0"/>
              </a:rPr>
              <a:t> </a:t>
            </a:r>
            <a:br>
              <a:rPr lang="en-GB" spc="-242" dirty="0">
                <a:latin typeface="Times New Roman" panose="02020603050405020304" pitchFamily="18" charset="0"/>
                <a:cs typeface="Times New Roman" panose="02020603050405020304" pitchFamily="18" charset="0"/>
              </a:rPr>
            </a:br>
            <a:r>
              <a:rPr lang="en-GB" spc="-242" dirty="0">
                <a:latin typeface="Times New Roman" panose="02020603050405020304" pitchFamily="18" charset="0"/>
                <a:cs typeface="Times New Roman" panose="02020603050405020304" pitchFamily="18" charset="0"/>
              </a:rPr>
              <a:t>         </a:t>
            </a:r>
            <a:endParaRPr lang="en-GB" altLang="en-US" dirty="0"/>
          </a:p>
        </p:txBody>
      </p:sp>
      <p:sp>
        <p:nvSpPr>
          <p:cNvPr id="3" name="Subtitle 2">
            <a:extLst>
              <a:ext uri="{FF2B5EF4-FFF2-40B4-BE49-F238E27FC236}">
                <a16:creationId xmlns:a16="http://schemas.microsoft.com/office/drawing/2014/main" id="{050461F0-A720-47F7-9175-0486025EDEF0}"/>
              </a:ext>
            </a:extLst>
          </p:cNvPr>
          <p:cNvSpPr>
            <a:spLocks noGrp="1"/>
          </p:cNvSpPr>
          <p:nvPr>
            <p:ph type="subTitle" idx="1"/>
          </p:nvPr>
        </p:nvSpPr>
        <p:spPr>
          <a:xfrm>
            <a:off x="2565400" y="2248645"/>
            <a:ext cx="6865056" cy="2708434"/>
          </a:xfrm>
        </p:spPr>
        <p:txBody>
          <a:bodyPr/>
          <a:lstStyle/>
          <a:p>
            <a:r>
              <a:rPr lang="en-GB" sz="4400" b="1" spc="-5" dirty="0">
                <a:solidFill>
                  <a:srgbClr val="0070C0"/>
                </a:solidFill>
                <a:latin typeface="Times New Roman" panose="02020603050405020304" pitchFamily="18" charset="0"/>
                <a:cs typeface="Times New Roman" panose="02020603050405020304" pitchFamily="18" charset="0"/>
              </a:rPr>
              <a:t>Part 3</a:t>
            </a:r>
          </a:p>
          <a:p>
            <a:r>
              <a:rPr lang="en-GB" sz="4400" b="1" spc="-5" dirty="0">
                <a:solidFill>
                  <a:srgbClr val="0070C0"/>
                </a:solidFill>
                <a:latin typeface="Times New Roman" panose="02020603050405020304" pitchFamily="18" charset="0"/>
                <a:cs typeface="Times New Roman" panose="02020603050405020304" pitchFamily="18" charset="0"/>
              </a:rPr>
              <a:t>Program </a:t>
            </a:r>
            <a:r>
              <a:rPr lang="en-GB" sz="4400" b="1" dirty="0">
                <a:solidFill>
                  <a:srgbClr val="0070C0"/>
                </a:solidFill>
                <a:latin typeface="Times New Roman" panose="02020603050405020304" pitchFamily="18" charset="0"/>
                <a:cs typeface="Times New Roman" panose="02020603050405020304" pitchFamily="18" charset="0"/>
              </a:rPr>
              <a:t>Analysis </a:t>
            </a:r>
            <a:r>
              <a:rPr lang="en-GB" sz="4400" b="1" spc="5" dirty="0">
                <a:solidFill>
                  <a:srgbClr val="0070C0"/>
                </a:solidFill>
                <a:latin typeface="Times New Roman" panose="02020603050405020304" pitchFamily="18" charset="0"/>
                <a:cs typeface="Times New Roman" panose="02020603050405020304" pitchFamily="18" charset="0"/>
              </a:rPr>
              <a:t> </a:t>
            </a:r>
          </a:p>
          <a:p>
            <a:endParaRPr lang="en-GB" sz="4400" b="1" spc="5" dirty="0">
              <a:solidFill>
                <a:srgbClr val="0070C0"/>
              </a:solidFill>
              <a:latin typeface="Times New Roman" panose="02020603050405020304" pitchFamily="18" charset="0"/>
              <a:cs typeface="Times New Roman" panose="02020603050405020304" pitchFamily="18" charset="0"/>
            </a:endParaRPr>
          </a:p>
          <a:p>
            <a:r>
              <a:rPr lang="en-GB" sz="4400" b="1" spc="-5" dirty="0">
                <a:solidFill>
                  <a:srgbClr val="0070C0"/>
                </a:solidFill>
                <a:latin typeface="Times New Roman" panose="02020603050405020304" pitchFamily="18" charset="0"/>
                <a:cs typeface="Times New Roman" panose="02020603050405020304" pitchFamily="18" charset="0"/>
              </a:rPr>
              <a:t>Program</a:t>
            </a:r>
            <a:r>
              <a:rPr lang="en-GB" sz="4400" b="1" spc="-10" dirty="0">
                <a:solidFill>
                  <a:srgbClr val="0070C0"/>
                </a:solidFill>
                <a:latin typeface="Times New Roman" panose="02020603050405020304" pitchFamily="18" charset="0"/>
                <a:cs typeface="Times New Roman" panose="02020603050405020304" pitchFamily="18" charset="0"/>
              </a:rPr>
              <a:t> </a:t>
            </a:r>
            <a:r>
              <a:rPr lang="en-GB" sz="4400" b="1" spc="5" dirty="0">
                <a:solidFill>
                  <a:srgbClr val="0070C0"/>
                </a:solidFill>
                <a:latin typeface="Times New Roman" panose="02020603050405020304" pitchFamily="18" charset="0"/>
                <a:cs typeface="Times New Roman" panose="02020603050405020304" pitchFamily="18" charset="0"/>
              </a:rPr>
              <a:t>Slicing</a:t>
            </a:r>
            <a:r>
              <a:rPr lang="en-GB" sz="4400" b="1" spc="-5" dirty="0">
                <a:solidFill>
                  <a:srgbClr val="0070C0"/>
                </a:solidFill>
                <a:latin typeface="Times New Roman" panose="02020603050405020304" pitchFamily="18" charset="0"/>
                <a:cs typeface="Times New Roman" panose="02020603050405020304" pitchFamily="18" charset="0"/>
              </a:rPr>
              <a:t> </a:t>
            </a:r>
            <a:endParaRPr lang="en-GB" sz="4400" b="1"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3A39DD1-9897-4328-AF66-5F156A1E0C62}"/>
              </a:ext>
            </a:extLst>
          </p:cNvPr>
          <p:cNvSpPr>
            <a:spLocks noGrp="1" noChangeArrowheads="1"/>
          </p:cNvSpPr>
          <p:nvPr>
            <p:ph type="title"/>
          </p:nvPr>
        </p:nvSpPr>
        <p:spPr/>
        <p:txBody>
          <a:bodyPr/>
          <a:lstStyle/>
          <a:p>
            <a:r>
              <a:rPr lang="en-US" altLang="ja-JP"/>
              <a:t>Data dependence</a:t>
            </a:r>
          </a:p>
        </p:txBody>
      </p:sp>
      <p:pic>
        <p:nvPicPr>
          <p:cNvPr id="7" name="Picture 6">
            <a:extLst>
              <a:ext uri="{FF2B5EF4-FFF2-40B4-BE49-F238E27FC236}">
                <a16:creationId xmlns:a16="http://schemas.microsoft.com/office/drawing/2014/main" id="{0ABC38FC-566C-4CC0-BD39-FB37146532C9}"/>
              </a:ext>
            </a:extLst>
          </p:cNvPr>
          <p:cNvPicPr>
            <a:picLocks noChangeAspect="1"/>
          </p:cNvPicPr>
          <p:nvPr/>
        </p:nvPicPr>
        <p:blipFill>
          <a:blip r:embed="rId3"/>
          <a:stretch>
            <a:fillRect/>
          </a:stretch>
        </p:blipFill>
        <p:spPr>
          <a:xfrm>
            <a:off x="431800" y="1219200"/>
            <a:ext cx="7867650" cy="2819400"/>
          </a:xfrm>
          <a:prstGeom prst="rect">
            <a:avLst/>
          </a:prstGeom>
        </p:spPr>
      </p:pic>
      <p:pic>
        <p:nvPicPr>
          <p:cNvPr id="3" name="Picture 2">
            <a:extLst>
              <a:ext uri="{FF2B5EF4-FFF2-40B4-BE49-F238E27FC236}">
                <a16:creationId xmlns:a16="http://schemas.microsoft.com/office/drawing/2014/main" id="{BFEB000B-A831-4C3E-A2C7-A44B1A0C8746}"/>
              </a:ext>
            </a:extLst>
          </p:cNvPr>
          <p:cNvPicPr>
            <a:picLocks noChangeAspect="1"/>
          </p:cNvPicPr>
          <p:nvPr/>
        </p:nvPicPr>
        <p:blipFill>
          <a:blip r:embed="rId4"/>
          <a:stretch>
            <a:fillRect/>
          </a:stretch>
        </p:blipFill>
        <p:spPr>
          <a:xfrm>
            <a:off x="5308600" y="3555999"/>
            <a:ext cx="3667125" cy="30480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7" name="Rectangle 13">
            <a:extLst>
              <a:ext uri="{FF2B5EF4-FFF2-40B4-BE49-F238E27FC236}">
                <a16:creationId xmlns:a16="http://schemas.microsoft.com/office/drawing/2014/main" id="{146D8C5E-ACCE-40D2-AB4C-02A790791AB2}"/>
              </a:ext>
            </a:extLst>
          </p:cNvPr>
          <p:cNvSpPr>
            <a:spLocks noGrp="1" noChangeArrowheads="1"/>
          </p:cNvSpPr>
          <p:nvPr>
            <p:ph type="title"/>
          </p:nvPr>
        </p:nvSpPr>
        <p:spPr/>
        <p:txBody>
          <a:bodyPr/>
          <a:lstStyle/>
          <a:p>
            <a:r>
              <a:rPr lang="en-US" altLang="ja-JP"/>
              <a:t>Control dependence</a:t>
            </a:r>
          </a:p>
        </p:txBody>
      </p:sp>
      <p:pic>
        <p:nvPicPr>
          <p:cNvPr id="5" name="Picture 4">
            <a:extLst>
              <a:ext uri="{FF2B5EF4-FFF2-40B4-BE49-F238E27FC236}">
                <a16:creationId xmlns:a16="http://schemas.microsoft.com/office/drawing/2014/main" id="{2064941A-93EB-4BA0-8DFF-986DC218C61E}"/>
              </a:ext>
            </a:extLst>
          </p:cNvPr>
          <p:cNvPicPr>
            <a:picLocks noChangeAspect="1"/>
          </p:cNvPicPr>
          <p:nvPr/>
        </p:nvPicPr>
        <p:blipFill>
          <a:blip r:embed="rId3"/>
          <a:stretch>
            <a:fillRect/>
          </a:stretch>
        </p:blipFill>
        <p:spPr>
          <a:xfrm>
            <a:off x="736600" y="1376362"/>
            <a:ext cx="8310562" cy="486727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76300" y="264262"/>
            <a:ext cx="4708525" cy="760095"/>
          </a:xfrm>
          <a:prstGeom prst="rect">
            <a:avLst/>
          </a:prstGeom>
        </p:spPr>
        <p:txBody>
          <a:bodyPr vert="horz" wrap="square" lIns="0" tIns="15240" rIns="0" bIns="0" rtlCol="0">
            <a:spAutoFit/>
          </a:bodyPr>
          <a:lstStyle/>
          <a:p>
            <a:pPr marL="12700">
              <a:lnSpc>
                <a:spcPct val="100000"/>
              </a:lnSpc>
              <a:spcBef>
                <a:spcPts val="120"/>
              </a:spcBef>
            </a:pPr>
            <a:r>
              <a:rPr spc="-5" dirty="0"/>
              <a:t>Program</a:t>
            </a:r>
            <a:r>
              <a:rPr spc="-75" dirty="0"/>
              <a:t> </a:t>
            </a:r>
            <a:r>
              <a:rPr spc="10" dirty="0"/>
              <a:t>Slicing</a:t>
            </a:r>
          </a:p>
        </p:txBody>
      </p:sp>
      <p:sp>
        <p:nvSpPr>
          <p:cNvPr id="4" name="object 4"/>
          <p:cNvSpPr txBox="1"/>
          <p:nvPr/>
        </p:nvSpPr>
        <p:spPr>
          <a:xfrm>
            <a:off x="9118600" y="7162799"/>
            <a:ext cx="564515" cy="263534"/>
          </a:xfrm>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z="1700" spc="-5" dirty="0">
                <a:solidFill>
                  <a:srgbClr val="7F7F7F"/>
                </a:solidFill>
                <a:latin typeface="Arial"/>
                <a:cs typeface="Arial"/>
              </a:rPr>
              <a:t>12</a:t>
            </a:fld>
            <a:endParaRPr sz="1700" dirty="0">
              <a:latin typeface="Arial"/>
              <a:cs typeface="Arial"/>
            </a:endParaRPr>
          </a:p>
        </p:txBody>
      </p:sp>
      <p:sp>
        <p:nvSpPr>
          <p:cNvPr id="3" name="object 3"/>
          <p:cNvSpPr txBox="1"/>
          <p:nvPr/>
        </p:nvSpPr>
        <p:spPr>
          <a:xfrm>
            <a:off x="897889" y="1672142"/>
            <a:ext cx="7837170" cy="4227195"/>
          </a:xfrm>
          <a:prstGeom prst="rect">
            <a:avLst/>
          </a:prstGeom>
        </p:spPr>
        <p:txBody>
          <a:bodyPr vert="horz" wrap="square" lIns="0" tIns="12700" rIns="0" bIns="0" rtlCol="0">
            <a:spAutoFit/>
          </a:bodyPr>
          <a:lstStyle/>
          <a:p>
            <a:pPr marL="12700" marR="5080">
              <a:lnSpc>
                <a:spcPct val="116599"/>
              </a:lnSpc>
              <a:spcBef>
                <a:spcPts val="100"/>
              </a:spcBef>
            </a:pPr>
            <a:r>
              <a:rPr sz="3350" b="1" spc="-5" dirty="0">
                <a:latin typeface="Arial"/>
                <a:cs typeface="Arial"/>
              </a:rPr>
              <a:t>Extract</a:t>
            </a:r>
            <a:r>
              <a:rPr sz="3350" b="1" spc="-10" dirty="0">
                <a:latin typeface="Arial"/>
                <a:cs typeface="Arial"/>
              </a:rPr>
              <a:t> </a:t>
            </a:r>
            <a:r>
              <a:rPr sz="3350" b="1" spc="-5" dirty="0">
                <a:latin typeface="Arial"/>
                <a:cs typeface="Arial"/>
              </a:rPr>
              <a:t>an </a:t>
            </a:r>
            <a:r>
              <a:rPr sz="3350" b="1" spc="-15" dirty="0">
                <a:solidFill>
                  <a:srgbClr val="CC0000"/>
                </a:solidFill>
                <a:latin typeface="Arial"/>
                <a:cs typeface="Arial"/>
              </a:rPr>
              <a:t>executable</a:t>
            </a:r>
            <a:r>
              <a:rPr sz="3350" b="1" spc="-10" dirty="0">
                <a:solidFill>
                  <a:srgbClr val="CC0000"/>
                </a:solidFill>
                <a:latin typeface="Arial"/>
                <a:cs typeface="Arial"/>
              </a:rPr>
              <a:t> </a:t>
            </a:r>
            <a:r>
              <a:rPr sz="3350" b="1" spc="-5" dirty="0">
                <a:solidFill>
                  <a:srgbClr val="CC0000"/>
                </a:solidFill>
                <a:latin typeface="Arial"/>
                <a:cs typeface="Arial"/>
              </a:rPr>
              <a:t>subset of a </a:t>
            </a:r>
            <a:r>
              <a:rPr sz="3350" b="1" dirty="0">
                <a:solidFill>
                  <a:srgbClr val="CC0000"/>
                </a:solidFill>
                <a:latin typeface="Arial"/>
                <a:cs typeface="Arial"/>
              </a:rPr>
              <a:t> </a:t>
            </a:r>
            <a:r>
              <a:rPr sz="3350" b="1" spc="-15" dirty="0">
                <a:solidFill>
                  <a:srgbClr val="CC0000"/>
                </a:solidFill>
                <a:latin typeface="Arial"/>
                <a:cs typeface="Arial"/>
              </a:rPr>
              <a:t>program</a:t>
            </a:r>
            <a:r>
              <a:rPr sz="3350" b="1" dirty="0">
                <a:solidFill>
                  <a:srgbClr val="CC0000"/>
                </a:solidFill>
                <a:latin typeface="Arial"/>
                <a:cs typeface="Arial"/>
              </a:rPr>
              <a:t> </a:t>
            </a:r>
            <a:r>
              <a:rPr sz="3350" b="1" spc="-5" dirty="0">
                <a:latin typeface="Arial"/>
                <a:cs typeface="Arial"/>
              </a:rPr>
              <a:t>that</a:t>
            </a:r>
            <a:r>
              <a:rPr sz="3350" b="1" dirty="0">
                <a:latin typeface="Arial"/>
                <a:cs typeface="Arial"/>
              </a:rPr>
              <a:t> </a:t>
            </a:r>
            <a:r>
              <a:rPr sz="3350" b="1" spc="-10" dirty="0">
                <a:latin typeface="Arial"/>
                <a:cs typeface="Arial"/>
              </a:rPr>
              <a:t>(potentially)</a:t>
            </a:r>
            <a:r>
              <a:rPr sz="3350" b="1" dirty="0">
                <a:latin typeface="Arial"/>
                <a:cs typeface="Arial"/>
              </a:rPr>
              <a:t> </a:t>
            </a:r>
            <a:r>
              <a:rPr sz="3350" b="1" spc="-10" dirty="0">
                <a:solidFill>
                  <a:srgbClr val="CC0000"/>
                </a:solidFill>
                <a:latin typeface="Arial"/>
                <a:cs typeface="Arial"/>
              </a:rPr>
              <a:t>affects</a:t>
            </a:r>
            <a:r>
              <a:rPr sz="3350" b="1" dirty="0">
                <a:solidFill>
                  <a:srgbClr val="CC0000"/>
                </a:solidFill>
                <a:latin typeface="Arial"/>
                <a:cs typeface="Arial"/>
              </a:rPr>
              <a:t> </a:t>
            </a:r>
            <a:r>
              <a:rPr sz="3350" b="1" spc="-5" dirty="0">
                <a:latin typeface="Arial"/>
                <a:cs typeface="Arial"/>
              </a:rPr>
              <a:t>the </a:t>
            </a:r>
            <a:r>
              <a:rPr sz="3350" b="1" dirty="0">
                <a:latin typeface="Arial"/>
                <a:cs typeface="Arial"/>
              </a:rPr>
              <a:t> </a:t>
            </a:r>
            <a:r>
              <a:rPr sz="3350" b="1" spc="-15" dirty="0">
                <a:solidFill>
                  <a:srgbClr val="CC0000"/>
                </a:solidFill>
                <a:latin typeface="Arial"/>
                <a:cs typeface="Arial"/>
              </a:rPr>
              <a:t>values</a:t>
            </a:r>
            <a:r>
              <a:rPr sz="3350" b="1" spc="-10" dirty="0">
                <a:solidFill>
                  <a:srgbClr val="CC0000"/>
                </a:solidFill>
                <a:latin typeface="Arial"/>
                <a:cs typeface="Arial"/>
              </a:rPr>
              <a:t> </a:t>
            </a:r>
            <a:r>
              <a:rPr sz="3350" b="1" spc="-5" dirty="0">
                <a:latin typeface="Arial"/>
                <a:cs typeface="Arial"/>
              </a:rPr>
              <a:t>at</a:t>
            </a:r>
            <a:r>
              <a:rPr sz="3350" b="1" spc="-10" dirty="0">
                <a:latin typeface="Arial"/>
                <a:cs typeface="Arial"/>
              </a:rPr>
              <a:t> </a:t>
            </a:r>
            <a:r>
              <a:rPr sz="3350" b="1" spc="-5" dirty="0">
                <a:latin typeface="Arial"/>
                <a:cs typeface="Arial"/>
              </a:rPr>
              <a:t>a</a:t>
            </a:r>
            <a:r>
              <a:rPr sz="3350" b="1" spc="-10" dirty="0">
                <a:latin typeface="Arial"/>
                <a:cs typeface="Arial"/>
              </a:rPr>
              <a:t> </a:t>
            </a:r>
            <a:r>
              <a:rPr sz="3350" b="1" spc="5" dirty="0">
                <a:latin typeface="Arial"/>
                <a:cs typeface="Arial"/>
              </a:rPr>
              <a:t>particular</a:t>
            </a:r>
            <a:r>
              <a:rPr sz="3350" b="1" spc="-10" dirty="0">
                <a:latin typeface="Arial"/>
                <a:cs typeface="Arial"/>
              </a:rPr>
              <a:t> </a:t>
            </a:r>
            <a:r>
              <a:rPr sz="3350" b="1" spc="-15" dirty="0">
                <a:solidFill>
                  <a:srgbClr val="CC0000"/>
                </a:solidFill>
                <a:latin typeface="Arial"/>
                <a:cs typeface="Arial"/>
              </a:rPr>
              <a:t>program</a:t>
            </a:r>
            <a:r>
              <a:rPr sz="3350" b="1" spc="-5" dirty="0">
                <a:solidFill>
                  <a:srgbClr val="CC0000"/>
                </a:solidFill>
                <a:latin typeface="Arial"/>
                <a:cs typeface="Arial"/>
              </a:rPr>
              <a:t> location</a:t>
            </a:r>
            <a:endParaRPr sz="3350">
              <a:latin typeface="Arial"/>
              <a:cs typeface="Arial"/>
            </a:endParaRPr>
          </a:p>
          <a:p>
            <a:pPr marL="543560" indent="-369570">
              <a:lnSpc>
                <a:spcPct val="100000"/>
              </a:lnSpc>
              <a:spcBef>
                <a:spcPts val="2270"/>
              </a:spcBef>
              <a:buClr>
                <a:srgbClr val="104E04"/>
              </a:buClr>
              <a:buSzPct val="50909"/>
              <a:buChar char="□"/>
              <a:tabLst>
                <a:tab pos="543560" algn="l"/>
                <a:tab pos="544195" algn="l"/>
              </a:tabLst>
            </a:pPr>
            <a:r>
              <a:rPr sz="2750" spc="15" dirty="0">
                <a:solidFill>
                  <a:srgbClr val="CC0000"/>
                </a:solidFill>
                <a:latin typeface="Arial"/>
                <a:cs typeface="Arial"/>
              </a:rPr>
              <a:t>Slicing</a:t>
            </a:r>
            <a:r>
              <a:rPr sz="2750" spc="5" dirty="0">
                <a:solidFill>
                  <a:srgbClr val="CC0000"/>
                </a:solidFill>
                <a:latin typeface="Arial"/>
                <a:cs typeface="Arial"/>
              </a:rPr>
              <a:t> </a:t>
            </a:r>
            <a:r>
              <a:rPr sz="2750" spc="20" dirty="0">
                <a:solidFill>
                  <a:srgbClr val="CC0000"/>
                </a:solidFill>
                <a:latin typeface="Arial"/>
                <a:cs typeface="Arial"/>
              </a:rPr>
              <a:t>criterion</a:t>
            </a:r>
            <a:r>
              <a:rPr sz="2750" spc="10" dirty="0">
                <a:solidFill>
                  <a:srgbClr val="CC0000"/>
                </a:solidFill>
                <a:latin typeface="Arial"/>
                <a:cs typeface="Arial"/>
              </a:rPr>
              <a:t> </a:t>
            </a:r>
            <a:r>
              <a:rPr sz="2750" spc="20" dirty="0">
                <a:latin typeface="Arial"/>
                <a:cs typeface="Arial"/>
              </a:rPr>
              <a:t>=</a:t>
            </a:r>
            <a:r>
              <a:rPr sz="2750" spc="10" dirty="0">
                <a:latin typeface="Arial"/>
                <a:cs typeface="Arial"/>
              </a:rPr>
              <a:t> program</a:t>
            </a:r>
            <a:r>
              <a:rPr sz="2750" spc="5" dirty="0">
                <a:latin typeface="Arial"/>
                <a:cs typeface="Arial"/>
              </a:rPr>
              <a:t> </a:t>
            </a:r>
            <a:r>
              <a:rPr sz="2750" spc="15" dirty="0">
                <a:latin typeface="Arial"/>
                <a:cs typeface="Arial"/>
              </a:rPr>
              <a:t>location</a:t>
            </a:r>
            <a:r>
              <a:rPr sz="2750" spc="10" dirty="0">
                <a:latin typeface="Arial"/>
                <a:cs typeface="Arial"/>
              </a:rPr>
              <a:t> </a:t>
            </a:r>
            <a:r>
              <a:rPr sz="2750" spc="20" dirty="0">
                <a:latin typeface="Arial"/>
                <a:cs typeface="Arial"/>
              </a:rPr>
              <a:t>+</a:t>
            </a:r>
            <a:r>
              <a:rPr sz="2750" spc="10" dirty="0">
                <a:latin typeface="Arial"/>
                <a:cs typeface="Arial"/>
              </a:rPr>
              <a:t> </a:t>
            </a:r>
            <a:r>
              <a:rPr sz="2750" spc="5" dirty="0">
                <a:latin typeface="Arial"/>
                <a:cs typeface="Arial"/>
              </a:rPr>
              <a:t>variable</a:t>
            </a:r>
            <a:endParaRPr sz="2750">
              <a:latin typeface="Arial"/>
              <a:cs typeface="Arial"/>
            </a:endParaRPr>
          </a:p>
          <a:p>
            <a:pPr marL="543560" marR="40640" indent="-369570">
              <a:lnSpc>
                <a:spcPct val="121700"/>
              </a:lnSpc>
              <a:spcBef>
                <a:spcPts val="1395"/>
              </a:spcBef>
              <a:buClr>
                <a:srgbClr val="104E04"/>
              </a:buClr>
              <a:buSzPct val="50909"/>
              <a:buChar char="□"/>
              <a:tabLst>
                <a:tab pos="543560" algn="l"/>
                <a:tab pos="544195" algn="l"/>
              </a:tabLst>
            </a:pPr>
            <a:r>
              <a:rPr sz="2750" spc="20" dirty="0">
                <a:latin typeface="Arial"/>
                <a:cs typeface="Arial"/>
              </a:rPr>
              <a:t>An observer </a:t>
            </a:r>
            <a:r>
              <a:rPr sz="2750" spc="5" dirty="0">
                <a:latin typeface="Arial"/>
                <a:cs typeface="Arial"/>
              </a:rPr>
              <a:t>focusing </a:t>
            </a:r>
            <a:r>
              <a:rPr sz="2750" spc="20" dirty="0">
                <a:latin typeface="Arial"/>
                <a:cs typeface="Arial"/>
              </a:rPr>
              <a:t>on </a:t>
            </a:r>
            <a:r>
              <a:rPr sz="2750" spc="15" dirty="0">
                <a:latin typeface="Arial"/>
                <a:cs typeface="Arial"/>
              </a:rPr>
              <a:t>the slicing </a:t>
            </a:r>
            <a:r>
              <a:rPr sz="2750" spc="20" dirty="0">
                <a:latin typeface="Arial"/>
                <a:cs typeface="Arial"/>
              </a:rPr>
              <a:t>criterion </a:t>
            </a:r>
            <a:r>
              <a:rPr sz="2750" spc="25" dirty="0">
                <a:latin typeface="Arial"/>
                <a:cs typeface="Arial"/>
              </a:rPr>
              <a:t> </a:t>
            </a:r>
            <a:r>
              <a:rPr sz="2750" spc="15" dirty="0">
                <a:solidFill>
                  <a:srgbClr val="CC0000"/>
                </a:solidFill>
                <a:latin typeface="Arial"/>
                <a:cs typeface="Arial"/>
              </a:rPr>
              <a:t>cannot</a:t>
            </a:r>
            <a:r>
              <a:rPr sz="2750" spc="10" dirty="0">
                <a:solidFill>
                  <a:srgbClr val="CC0000"/>
                </a:solidFill>
                <a:latin typeface="Arial"/>
                <a:cs typeface="Arial"/>
              </a:rPr>
              <a:t> </a:t>
            </a:r>
            <a:r>
              <a:rPr sz="2750" spc="15" dirty="0">
                <a:solidFill>
                  <a:srgbClr val="CC0000"/>
                </a:solidFill>
                <a:latin typeface="Arial"/>
                <a:cs typeface="Arial"/>
              </a:rPr>
              <a:t>distinguish</a:t>
            </a:r>
            <a:r>
              <a:rPr sz="2750" spc="10" dirty="0">
                <a:solidFill>
                  <a:srgbClr val="CC0000"/>
                </a:solidFill>
                <a:latin typeface="Arial"/>
                <a:cs typeface="Arial"/>
              </a:rPr>
              <a:t> </a:t>
            </a:r>
            <a:r>
              <a:rPr sz="2750" spc="20" dirty="0">
                <a:latin typeface="Arial"/>
                <a:cs typeface="Arial"/>
              </a:rPr>
              <a:t>a</a:t>
            </a:r>
            <a:r>
              <a:rPr sz="2750" spc="10" dirty="0">
                <a:latin typeface="Arial"/>
                <a:cs typeface="Arial"/>
              </a:rPr>
              <a:t> </a:t>
            </a:r>
            <a:r>
              <a:rPr sz="2750" spc="30" dirty="0">
                <a:latin typeface="Arial"/>
                <a:cs typeface="Arial"/>
              </a:rPr>
              <a:t>run</a:t>
            </a:r>
            <a:r>
              <a:rPr sz="2750" spc="10" dirty="0">
                <a:latin typeface="Arial"/>
                <a:cs typeface="Arial"/>
              </a:rPr>
              <a:t> </a:t>
            </a:r>
            <a:r>
              <a:rPr sz="2750" spc="15" dirty="0">
                <a:latin typeface="Arial"/>
                <a:cs typeface="Arial"/>
              </a:rPr>
              <a:t>of</a:t>
            </a:r>
            <a:r>
              <a:rPr sz="2750" spc="10" dirty="0">
                <a:latin typeface="Arial"/>
                <a:cs typeface="Arial"/>
              </a:rPr>
              <a:t> </a:t>
            </a:r>
            <a:r>
              <a:rPr sz="2750" spc="15" dirty="0">
                <a:latin typeface="Arial"/>
                <a:cs typeface="Arial"/>
              </a:rPr>
              <a:t>the</a:t>
            </a:r>
            <a:r>
              <a:rPr sz="2750" spc="10" dirty="0">
                <a:latin typeface="Arial"/>
                <a:cs typeface="Arial"/>
              </a:rPr>
              <a:t> program </a:t>
            </a:r>
            <a:r>
              <a:rPr sz="2750" spc="15" dirty="0">
                <a:latin typeface="Arial"/>
                <a:cs typeface="Arial"/>
              </a:rPr>
              <a:t>from</a:t>
            </a:r>
            <a:r>
              <a:rPr sz="2750" spc="10" dirty="0">
                <a:latin typeface="Arial"/>
                <a:cs typeface="Arial"/>
              </a:rPr>
              <a:t> </a:t>
            </a:r>
            <a:r>
              <a:rPr sz="2750" spc="20" dirty="0">
                <a:latin typeface="Arial"/>
                <a:cs typeface="Arial"/>
              </a:rPr>
              <a:t>a </a:t>
            </a:r>
            <a:r>
              <a:rPr sz="2750" spc="-750" dirty="0">
                <a:latin typeface="Arial"/>
                <a:cs typeface="Arial"/>
              </a:rPr>
              <a:t> </a:t>
            </a:r>
            <a:r>
              <a:rPr sz="2750" spc="30" dirty="0">
                <a:latin typeface="Arial"/>
                <a:cs typeface="Arial"/>
              </a:rPr>
              <a:t>run</a:t>
            </a:r>
            <a:r>
              <a:rPr sz="2750" spc="5" dirty="0">
                <a:latin typeface="Arial"/>
                <a:cs typeface="Arial"/>
              </a:rPr>
              <a:t> </a:t>
            </a:r>
            <a:r>
              <a:rPr sz="2750" spc="15" dirty="0">
                <a:latin typeface="Arial"/>
                <a:cs typeface="Arial"/>
              </a:rPr>
              <a:t>of</a:t>
            </a:r>
            <a:r>
              <a:rPr sz="2750" spc="10" dirty="0">
                <a:latin typeface="Arial"/>
                <a:cs typeface="Arial"/>
              </a:rPr>
              <a:t> </a:t>
            </a:r>
            <a:r>
              <a:rPr sz="2750" spc="15" dirty="0">
                <a:latin typeface="Arial"/>
                <a:cs typeface="Arial"/>
              </a:rPr>
              <a:t>the</a:t>
            </a:r>
            <a:r>
              <a:rPr sz="2750" spc="10" dirty="0">
                <a:latin typeface="Arial"/>
                <a:cs typeface="Arial"/>
              </a:rPr>
              <a:t> </a:t>
            </a:r>
            <a:r>
              <a:rPr sz="2750" spc="15" dirty="0">
                <a:latin typeface="Arial"/>
                <a:cs typeface="Arial"/>
              </a:rPr>
              <a:t>slice</a:t>
            </a:r>
            <a:endParaRPr sz="275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76300" y="263978"/>
            <a:ext cx="2543810" cy="760095"/>
          </a:xfrm>
          <a:prstGeom prst="rect">
            <a:avLst/>
          </a:prstGeom>
        </p:spPr>
        <p:txBody>
          <a:bodyPr vert="horz" wrap="square" lIns="0" tIns="15240" rIns="0" bIns="0" rtlCol="0">
            <a:spAutoFit/>
          </a:bodyPr>
          <a:lstStyle/>
          <a:p>
            <a:pPr marL="12700">
              <a:lnSpc>
                <a:spcPct val="100000"/>
              </a:lnSpc>
              <a:spcBef>
                <a:spcPts val="120"/>
              </a:spcBef>
            </a:pPr>
            <a:r>
              <a:rPr spc="10" dirty="0"/>
              <a:t>Example</a:t>
            </a:r>
          </a:p>
        </p:txBody>
      </p:sp>
      <p:sp>
        <p:nvSpPr>
          <p:cNvPr id="3" name="object 3"/>
          <p:cNvSpPr txBox="1"/>
          <p:nvPr/>
        </p:nvSpPr>
        <p:spPr>
          <a:xfrm>
            <a:off x="841481" y="1996891"/>
            <a:ext cx="3676650" cy="4702175"/>
          </a:xfrm>
          <a:prstGeom prst="rect">
            <a:avLst/>
          </a:prstGeom>
        </p:spPr>
        <p:txBody>
          <a:bodyPr vert="horz" wrap="square" lIns="0" tIns="11430" rIns="0" bIns="0" rtlCol="0">
            <a:spAutoFit/>
          </a:bodyPr>
          <a:lstStyle/>
          <a:p>
            <a:pPr marL="42545" marR="30480">
              <a:lnSpc>
                <a:spcPct val="101400"/>
              </a:lnSpc>
              <a:spcBef>
                <a:spcPts val="90"/>
              </a:spcBef>
            </a:pP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05" dirty="0">
                <a:solidFill>
                  <a:srgbClr val="104E04"/>
                </a:solidFill>
                <a:latin typeface="Courier New"/>
                <a:cs typeface="Courier New"/>
              </a:rPr>
              <a:t> </a:t>
            </a:r>
            <a:r>
              <a:rPr sz="2750" b="1" spc="20" dirty="0">
                <a:latin typeface="Courier New"/>
                <a:cs typeface="Courier New"/>
              </a:rPr>
              <a:t>n</a:t>
            </a:r>
            <a:r>
              <a:rPr sz="2750" b="1" spc="-535" dirty="0">
                <a:latin typeface="Courier New"/>
                <a:cs typeface="Courier New"/>
              </a:rPr>
              <a:t> </a:t>
            </a:r>
            <a:r>
              <a:rPr sz="2750" b="1" spc="20" dirty="0">
                <a:latin typeface="Courier New"/>
                <a:cs typeface="Courier New"/>
              </a:rPr>
              <a:t>=</a:t>
            </a:r>
            <a:r>
              <a:rPr sz="2750" b="1" spc="-650" dirty="0">
                <a:latin typeface="Courier New"/>
                <a:cs typeface="Courier New"/>
              </a:rPr>
              <a:t> </a:t>
            </a:r>
            <a:r>
              <a:rPr sz="2750" b="1" spc="-235" dirty="0">
                <a:latin typeface="Courier New"/>
                <a:cs typeface="Courier New"/>
              </a:rPr>
              <a:t>readInpu</a:t>
            </a:r>
            <a:r>
              <a:rPr sz="2750" b="1" spc="-445" dirty="0">
                <a:latin typeface="Courier New"/>
                <a:cs typeface="Courier New"/>
              </a:rPr>
              <a:t>t</a:t>
            </a:r>
            <a:r>
              <a:rPr sz="2750" b="1" spc="-190" dirty="0">
                <a:latin typeface="Courier New"/>
                <a:cs typeface="Courier New"/>
              </a:rPr>
              <a:t>()</a:t>
            </a:r>
            <a:r>
              <a:rPr sz="2750" b="1" spc="20" dirty="0">
                <a:latin typeface="Courier New"/>
                <a:cs typeface="Courier New"/>
              </a:rPr>
              <a:t>;  </a:t>
            </a: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05" dirty="0">
                <a:solidFill>
                  <a:srgbClr val="104E04"/>
                </a:solidFill>
                <a:latin typeface="Courier New"/>
                <a:cs typeface="Courier New"/>
              </a:rPr>
              <a:t> </a:t>
            </a:r>
            <a:r>
              <a:rPr sz="2750" b="1" spc="20" dirty="0">
                <a:latin typeface="Courier New"/>
                <a:cs typeface="Courier New"/>
              </a:rPr>
              <a:t>i</a:t>
            </a:r>
            <a:r>
              <a:rPr sz="2750" b="1" spc="-535"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1</a:t>
            </a:r>
            <a:r>
              <a:rPr sz="2750" b="1" spc="20" dirty="0">
                <a:latin typeface="Courier New"/>
                <a:cs typeface="Courier New"/>
              </a:rPr>
              <a:t>;</a:t>
            </a:r>
            <a:endParaRPr sz="2750" dirty="0">
              <a:latin typeface="Courier New"/>
              <a:cs typeface="Courier New"/>
            </a:endParaRPr>
          </a:p>
          <a:p>
            <a:pPr marL="39370" marR="747395" indent="2540">
              <a:lnSpc>
                <a:spcPct val="101400"/>
              </a:lnSpc>
              <a:spcBef>
                <a:spcPts val="5"/>
              </a:spcBef>
            </a:pP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75" dirty="0">
                <a:solidFill>
                  <a:srgbClr val="104E04"/>
                </a:solidFill>
                <a:latin typeface="Courier New"/>
                <a:cs typeface="Courier New"/>
              </a:rPr>
              <a:t> </a:t>
            </a:r>
            <a:r>
              <a:rPr sz="2750" b="1" spc="-190" dirty="0">
                <a:latin typeface="Courier New"/>
                <a:cs typeface="Courier New"/>
              </a:rPr>
              <a:t>su</a:t>
            </a:r>
            <a:r>
              <a:rPr sz="2750" b="1" spc="20" dirty="0">
                <a:latin typeface="Courier New"/>
                <a:cs typeface="Courier New"/>
              </a:rPr>
              <a:t>m</a:t>
            </a:r>
            <a:r>
              <a:rPr sz="2750" b="1" spc="-605"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0</a:t>
            </a:r>
            <a:r>
              <a:rPr sz="2750" b="1" spc="20" dirty="0">
                <a:latin typeface="Courier New"/>
                <a:cs typeface="Courier New"/>
              </a:rPr>
              <a:t>;  </a:t>
            </a: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90" dirty="0">
                <a:solidFill>
                  <a:srgbClr val="104E04"/>
                </a:solidFill>
                <a:latin typeface="Courier New"/>
                <a:cs typeface="Courier New"/>
              </a:rPr>
              <a:t> </a:t>
            </a:r>
            <a:r>
              <a:rPr sz="2750" b="1" spc="-204" dirty="0">
                <a:latin typeface="Courier New"/>
                <a:cs typeface="Courier New"/>
              </a:rPr>
              <a:t>pro</a:t>
            </a:r>
            <a:r>
              <a:rPr sz="2750" b="1" spc="20" dirty="0">
                <a:latin typeface="Courier New"/>
                <a:cs typeface="Courier New"/>
              </a:rPr>
              <a:t>d</a:t>
            </a:r>
            <a:r>
              <a:rPr sz="2750" b="1" spc="-620"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1</a:t>
            </a:r>
            <a:r>
              <a:rPr sz="2750" b="1" spc="20" dirty="0">
                <a:latin typeface="Courier New"/>
                <a:cs typeface="Courier New"/>
              </a:rPr>
              <a:t>;  </a:t>
            </a:r>
            <a:r>
              <a:rPr sz="2750" b="1" spc="-215" dirty="0">
                <a:solidFill>
                  <a:srgbClr val="104E04"/>
                </a:solidFill>
                <a:latin typeface="Courier New"/>
                <a:cs typeface="Courier New"/>
              </a:rPr>
              <a:t>whil</a:t>
            </a:r>
            <a:r>
              <a:rPr sz="2750" b="1" spc="20" dirty="0">
                <a:solidFill>
                  <a:srgbClr val="104E04"/>
                </a:solidFill>
                <a:latin typeface="Courier New"/>
                <a:cs typeface="Courier New"/>
              </a:rPr>
              <a:t>e</a:t>
            </a:r>
            <a:r>
              <a:rPr sz="2750" b="1" spc="-630" dirty="0">
                <a:solidFill>
                  <a:srgbClr val="104E04"/>
                </a:solidFill>
                <a:latin typeface="Courier New"/>
                <a:cs typeface="Courier New"/>
              </a:rPr>
              <a:t> </a:t>
            </a:r>
            <a:r>
              <a:rPr sz="2750" b="1" spc="-260" dirty="0">
                <a:latin typeface="Courier New"/>
                <a:cs typeface="Courier New"/>
              </a:rPr>
              <a:t>(</a:t>
            </a:r>
            <a:r>
              <a:rPr sz="2750" b="1" spc="20" dirty="0">
                <a:latin typeface="Courier New"/>
                <a:cs typeface="Courier New"/>
              </a:rPr>
              <a:t>i</a:t>
            </a:r>
            <a:r>
              <a:rPr sz="2750" b="1" spc="-675" dirty="0">
                <a:latin typeface="Courier New"/>
                <a:cs typeface="Courier New"/>
              </a:rPr>
              <a:t> </a:t>
            </a:r>
            <a:r>
              <a:rPr sz="2750" b="1" spc="-120" dirty="0">
                <a:latin typeface="Courier New"/>
                <a:cs typeface="Courier New"/>
              </a:rPr>
              <a:t>&lt;</a:t>
            </a:r>
            <a:r>
              <a:rPr sz="2750" b="1" spc="20" dirty="0">
                <a:latin typeface="Courier New"/>
                <a:cs typeface="Courier New"/>
              </a:rPr>
              <a:t>=</a:t>
            </a:r>
            <a:r>
              <a:rPr sz="2750" b="1" spc="-535" dirty="0">
                <a:latin typeface="Courier New"/>
                <a:cs typeface="Courier New"/>
              </a:rPr>
              <a:t> </a:t>
            </a:r>
            <a:r>
              <a:rPr sz="2750" b="1" spc="-260" dirty="0">
                <a:latin typeface="Courier New"/>
                <a:cs typeface="Courier New"/>
              </a:rPr>
              <a:t>n</a:t>
            </a:r>
            <a:r>
              <a:rPr sz="2750" b="1" spc="20" dirty="0">
                <a:latin typeface="Courier New"/>
                <a:cs typeface="Courier New"/>
              </a:rPr>
              <a:t>)</a:t>
            </a:r>
            <a:r>
              <a:rPr sz="2750" b="1" spc="-535" dirty="0">
                <a:latin typeface="Courier New"/>
                <a:cs typeface="Courier New"/>
              </a:rPr>
              <a:t> </a:t>
            </a:r>
            <a:r>
              <a:rPr sz="2750" b="1" spc="20" dirty="0">
                <a:latin typeface="Courier New"/>
                <a:cs typeface="Courier New"/>
              </a:rPr>
              <a:t>{</a:t>
            </a:r>
            <a:endParaRPr sz="2750" dirty="0">
              <a:latin typeface="Courier New"/>
              <a:cs typeface="Courier New"/>
            </a:endParaRPr>
          </a:p>
          <a:p>
            <a:pPr marL="394970" marR="393065" indent="1270">
              <a:lnSpc>
                <a:spcPct val="101400"/>
              </a:lnSpc>
            </a:pPr>
            <a:r>
              <a:rPr sz="2750" b="1" spc="-190" dirty="0">
                <a:latin typeface="Courier New"/>
                <a:cs typeface="Courier New"/>
              </a:rPr>
              <a:t>su</a:t>
            </a:r>
            <a:r>
              <a:rPr sz="2750" b="1" spc="20" dirty="0">
                <a:latin typeface="Courier New"/>
                <a:cs typeface="Courier New"/>
              </a:rPr>
              <a:t>m</a:t>
            </a:r>
            <a:r>
              <a:rPr sz="2750" b="1" spc="-605" dirty="0">
                <a:latin typeface="Courier New"/>
                <a:cs typeface="Courier New"/>
              </a:rPr>
              <a:t> </a:t>
            </a:r>
            <a:r>
              <a:rPr sz="2750" b="1" spc="20" dirty="0">
                <a:latin typeface="Courier New"/>
                <a:cs typeface="Courier New"/>
              </a:rPr>
              <a:t>=</a:t>
            </a:r>
            <a:r>
              <a:rPr sz="2750" b="1" spc="-605" dirty="0">
                <a:latin typeface="Courier New"/>
                <a:cs typeface="Courier New"/>
              </a:rPr>
              <a:t> </a:t>
            </a:r>
            <a:r>
              <a:rPr sz="2750" b="1" spc="-190" dirty="0">
                <a:latin typeface="Courier New"/>
                <a:cs typeface="Courier New"/>
              </a:rPr>
              <a:t>su</a:t>
            </a:r>
            <a:r>
              <a:rPr sz="2750" b="1" spc="20" dirty="0">
                <a:latin typeface="Courier New"/>
                <a:cs typeface="Courier New"/>
              </a:rPr>
              <a:t>m</a:t>
            </a:r>
            <a:r>
              <a:rPr sz="2750" b="1" spc="-605" dirty="0">
                <a:latin typeface="Courier New"/>
                <a:cs typeface="Courier New"/>
              </a:rPr>
              <a:t> </a:t>
            </a:r>
            <a:r>
              <a:rPr sz="2750" b="1" spc="20" dirty="0">
                <a:latin typeface="Courier New"/>
                <a:cs typeface="Courier New"/>
              </a:rPr>
              <a:t>+</a:t>
            </a:r>
            <a:r>
              <a:rPr sz="2750" b="1" spc="-535" dirty="0">
                <a:latin typeface="Courier New"/>
                <a:cs typeface="Courier New"/>
              </a:rPr>
              <a:t> </a:t>
            </a:r>
            <a:r>
              <a:rPr sz="2750" b="1" spc="-260" dirty="0">
                <a:latin typeface="Courier New"/>
                <a:cs typeface="Courier New"/>
              </a:rPr>
              <a:t>i</a:t>
            </a:r>
            <a:r>
              <a:rPr sz="2750" b="1" spc="20" dirty="0">
                <a:latin typeface="Courier New"/>
                <a:cs typeface="Courier New"/>
              </a:rPr>
              <a:t>;  </a:t>
            </a:r>
            <a:r>
              <a:rPr sz="2750" b="1" spc="-204" dirty="0">
                <a:latin typeface="Courier New"/>
                <a:cs typeface="Courier New"/>
              </a:rPr>
              <a:t>pro</a:t>
            </a:r>
            <a:r>
              <a:rPr sz="2750" b="1" spc="20" dirty="0">
                <a:latin typeface="Courier New"/>
                <a:cs typeface="Courier New"/>
              </a:rPr>
              <a:t>d</a:t>
            </a:r>
            <a:r>
              <a:rPr sz="2750" b="1" spc="-620" dirty="0">
                <a:latin typeface="Courier New"/>
                <a:cs typeface="Courier New"/>
              </a:rPr>
              <a:t> </a:t>
            </a:r>
            <a:r>
              <a:rPr sz="2750" b="1" spc="20" dirty="0">
                <a:latin typeface="Courier New"/>
                <a:cs typeface="Courier New"/>
              </a:rPr>
              <a:t>=</a:t>
            </a:r>
            <a:r>
              <a:rPr sz="2750" b="1" spc="-620" dirty="0">
                <a:latin typeface="Courier New"/>
                <a:cs typeface="Courier New"/>
              </a:rPr>
              <a:t> </a:t>
            </a:r>
            <a:r>
              <a:rPr sz="2750" b="1" spc="-204" dirty="0">
                <a:latin typeface="Courier New"/>
                <a:cs typeface="Courier New"/>
              </a:rPr>
              <a:t>pro</a:t>
            </a:r>
            <a:r>
              <a:rPr sz="2750" b="1" spc="20" dirty="0">
                <a:latin typeface="Courier New"/>
                <a:cs typeface="Courier New"/>
              </a:rPr>
              <a:t>d</a:t>
            </a:r>
            <a:r>
              <a:rPr sz="2750" b="1" spc="-620" dirty="0">
                <a:latin typeface="Courier New"/>
                <a:cs typeface="Courier New"/>
              </a:rPr>
              <a:t> </a:t>
            </a:r>
            <a:r>
              <a:rPr sz="4125" b="1" spc="30" baseline="-9090" dirty="0">
                <a:latin typeface="Courier New"/>
                <a:cs typeface="Courier New"/>
              </a:rPr>
              <a:t>*</a:t>
            </a:r>
            <a:r>
              <a:rPr sz="4125" b="1" spc="-802" baseline="-9090" dirty="0">
                <a:latin typeface="Courier New"/>
                <a:cs typeface="Courier New"/>
              </a:rPr>
              <a:t> </a:t>
            </a:r>
            <a:r>
              <a:rPr sz="2750" b="1" spc="-260" dirty="0">
                <a:latin typeface="Courier New"/>
                <a:cs typeface="Courier New"/>
              </a:rPr>
              <a:t>i</a:t>
            </a:r>
            <a:r>
              <a:rPr sz="2750" b="1" spc="20" dirty="0">
                <a:latin typeface="Courier New"/>
                <a:cs typeface="Courier New"/>
              </a:rPr>
              <a:t>;  i</a:t>
            </a:r>
            <a:r>
              <a:rPr sz="2750" b="1" spc="-535" dirty="0">
                <a:latin typeface="Courier New"/>
                <a:cs typeface="Courier New"/>
              </a:rPr>
              <a:t> </a:t>
            </a:r>
            <a:r>
              <a:rPr sz="2750" b="1" spc="20" dirty="0">
                <a:latin typeface="Courier New"/>
                <a:cs typeface="Courier New"/>
              </a:rPr>
              <a:t>=</a:t>
            </a:r>
            <a:r>
              <a:rPr sz="2750" b="1" spc="-535" dirty="0">
                <a:latin typeface="Courier New"/>
                <a:cs typeface="Courier New"/>
              </a:rPr>
              <a:t> </a:t>
            </a:r>
            <a:r>
              <a:rPr sz="2750" b="1" spc="20" dirty="0">
                <a:latin typeface="Courier New"/>
                <a:cs typeface="Courier New"/>
              </a:rPr>
              <a:t>i</a:t>
            </a:r>
            <a:r>
              <a:rPr sz="2750" b="1" spc="-535"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1</a:t>
            </a:r>
            <a:r>
              <a:rPr sz="2750" b="1" spc="20" dirty="0">
                <a:latin typeface="Courier New"/>
                <a:cs typeface="Courier New"/>
              </a:rPr>
              <a:t>;</a:t>
            </a:r>
            <a:endParaRPr sz="2750" dirty="0">
              <a:latin typeface="Courier New"/>
              <a:cs typeface="Courier New"/>
            </a:endParaRPr>
          </a:p>
          <a:p>
            <a:pPr marL="50800">
              <a:lnSpc>
                <a:spcPct val="100000"/>
              </a:lnSpc>
              <a:spcBef>
                <a:spcPts val="45"/>
              </a:spcBef>
            </a:pPr>
            <a:r>
              <a:rPr sz="2750" b="1" spc="20" dirty="0">
                <a:latin typeface="Courier New"/>
                <a:cs typeface="Courier New"/>
              </a:rPr>
              <a:t>}</a:t>
            </a:r>
            <a:endParaRPr sz="2750" dirty="0">
              <a:latin typeface="Courier New"/>
              <a:cs typeface="Courier New"/>
            </a:endParaRPr>
          </a:p>
          <a:p>
            <a:pPr marL="38100" marR="387350">
              <a:lnSpc>
                <a:spcPct val="101400"/>
              </a:lnSpc>
              <a:spcBef>
                <a:spcPts val="5"/>
              </a:spcBef>
            </a:pPr>
            <a:r>
              <a:rPr sz="2750" b="1" spc="-235" dirty="0">
                <a:latin typeface="Courier New"/>
                <a:cs typeface="Courier New"/>
              </a:rPr>
              <a:t>console.log(sum); </a:t>
            </a:r>
            <a:r>
              <a:rPr sz="2750" b="1" spc="-1639" dirty="0">
                <a:latin typeface="Courier New"/>
                <a:cs typeface="Courier New"/>
              </a:rPr>
              <a:t> </a:t>
            </a:r>
            <a:r>
              <a:rPr sz="2750" b="1" spc="-225" dirty="0">
                <a:latin typeface="Courier New"/>
                <a:cs typeface="Courier New"/>
              </a:rPr>
              <a:t>c</a:t>
            </a:r>
            <a:r>
              <a:rPr sz="2750" b="1" spc="-229" dirty="0">
                <a:latin typeface="Courier New"/>
                <a:cs typeface="Courier New"/>
              </a:rPr>
              <a:t>o</a:t>
            </a:r>
            <a:r>
              <a:rPr sz="2750" b="1" spc="-225" dirty="0">
                <a:latin typeface="Courier New"/>
                <a:cs typeface="Courier New"/>
              </a:rPr>
              <a:t>n</a:t>
            </a:r>
            <a:r>
              <a:rPr sz="2750" b="1" spc="-229" dirty="0">
                <a:latin typeface="Courier New"/>
                <a:cs typeface="Courier New"/>
              </a:rPr>
              <a:t>s</a:t>
            </a:r>
            <a:r>
              <a:rPr sz="2750" b="1" spc="-225" dirty="0">
                <a:latin typeface="Courier New"/>
                <a:cs typeface="Courier New"/>
              </a:rPr>
              <a:t>o</a:t>
            </a:r>
            <a:r>
              <a:rPr sz="2750" b="1" spc="-229" dirty="0">
                <a:latin typeface="Courier New"/>
                <a:cs typeface="Courier New"/>
              </a:rPr>
              <a:t>l</a:t>
            </a:r>
            <a:r>
              <a:rPr sz="2750" b="1" spc="-365" dirty="0">
                <a:latin typeface="Courier New"/>
                <a:cs typeface="Courier New"/>
              </a:rPr>
              <a:t>e</a:t>
            </a:r>
            <a:r>
              <a:rPr sz="2750" b="1" spc="-330" dirty="0">
                <a:latin typeface="Courier New"/>
                <a:cs typeface="Courier New"/>
              </a:rPr>
              <a:t>.</a:t>
            </a:r>
            <a:r>
              <a:rPr sz="2750" b="1" spc="-190" dirty="0">
                <a:latin typeface="Courier New"/>
                <a:cs typeface="Courier New"/>
              </a:rPr>
              <a:t>lo</a:t>
            </a:r>
            <a:r>
              <a:rPr sz="2750" b="1" spc="-330" dirty="0">
                <a:latin typeface="Courier New"/>
                <a:cs typeface="Courier New"/>
              </a:rPr>
              <a:t>g</a:t>
            </a:r>
            <a:r>
              <a:rPr sz="2750" b="1" spc="-345" dirty="0">
                <a:latin typeface="Courier New"/>
                <a:cs typeface="Courier New"/>
              </a:rPr>
              <a:t>(</a:t>
            </a:r>
            <a:r>
              <a:rPr sz="2750" b="1" spc="-204" dirty="0">
                <a:latin typeface="Courier New"/>
                <a:cs typeface="Courier New"/>
              </a:rPr>
              <a:t>pro</a:t>
            </a:r>
            <a:r>
              <a:rPr sz="2750" b="1" spc="-395" dirty="0">
                <a:latin typeface="Courier New"/>
                <a:cs typeface="Courier New"/>
              </a:rPr>
              <a:t>d</a:t>
            </a:r>
            <a:r>
              <a:rPr sz="2750" b="1" spc="-170" dirty="0">
                <a:latin typeface="Courier New"/>
                <a:cs typeface="Courier New"/>
              </a:rPr>
              <a:t>)</a:t>
            </a:r>
            <a:r>
              <a:rPr sz="2750" b="1" spc="20" dirty="0">
                <a:latin typeface="Courier New"/>
                <a:cs typeface="Courier New"/>
              </a:rPr>
              <a:t>;</a:t>
            </a:r>
            <a:endParaRPr sz="2750" dirty="0">
              <a:latin typeface="Courier New"/>
              <a:cs typeface="Courier New"/>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76300" y="263978"/>
            <a:ext cx="2543810" cy="760095"/>
          </a:xfrm>
          <a:prstGeom prst="rect">
            <a:avLst/>
          </a:prstGeom>
        </p:spPr>
        <p:txBody>
          <a:bodyPr vert="horz" wrap="square" lIns="0" tIns="15240" rIns="0" bIns="0" rtlCol="0">
            <a:spAutoFit/>
          </a:bodyPr>
          <a:lstStyle/>
          <a:p>
            <a:pPr marL="12700">
              <a:lnSpc>
                <a:spcPct val="100000"/>
              </a:lnSpc>
              <a:spcBef>
                <a:spcPts val="120"/>
              </a:spcBef>
            </a:pPr>
            <a:r>
              <a:rPr spc="10" dirty="0"/>
              <a:t>Example</a:t>
            </a:r>
          </a:p>
        </p:txBody>
      </p:sp>
      <p:sp>
        <p:nvSpPr>
          <p:cNvPr id="3" name="object 3"/>
          <p:cNvSpPr txBox="1"/>
          <p:nvPr/>
        </p:nvSpPr>
        <p:spPr>
          <a:xfrm>
            <a:off x="841481" y="1996891"/>
            <a:ext cx="3676650" cy="4702175"/>
          </a:xfrm>
          <a:prstGeom prst="rect">
            <a:avLst/>
          </a:prstGeom>
        </p:spPr>
        <p:txBody>
          <a:bodyPr vert="horz" wrap="square" lIns="0" tIns="11430" rIns="0" bIns="0" rtlCol="0">
            <a:spAutoFit/>
          </a:bodyPr>
          <a:lstStyle/>
          <a:p>
            <a:pPr marL="42545" marR="30480">
              <a:lnSpc>
                <a:spcPct val="101400"/>
              </a:lnSpc>
              <a:spcBef>
                <a:spcPts val="90"/>
              </a:spcBef>
            </a:pP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05" dirty="0">
                <a:solidFill>
                  <a:srgbClr val="104E04"/>
                </a:solidFill>
                <a:latin typeface="Courier New"/>
                <a:cs typeface="Courier New"/>
              </a:rPr>
              <a:t> </a:t>
            </a:r>
            <a:r>
              <a:rPr sz="2750" b="1" spc="20" dirty="0">
                <a:latin typeface="Courier New"/>
                <a:cs typeface="Courier New"/>
              </a:rPr>
              <a:t>n</a:t>
            </a:r>
            <a:r>
              <a:rPr sz="2750" b="1" spc="-535" dirty="0">
                <a:latin typeface="Courier New"/>
                <a:cs typeface="Courier New"/>
              </a:rPr>
              <a:t> </a:t>
            </a:r>
            <a:r>
              <a:rPr sz="2750" b="1" spc="20" dirty="0">
                <a:latin typeface="Courier New"/>
                <a:cs typeface="Courier New"/>
              </a:rPr>
              <a:t>=</a:t>
            </a:r>
            <a:r>
              <a:rPr sz="2750" b="1" spc="-650" dirty="0">
                <a:latin typeface="Courier New"/>
                <a:cs typeface="Courier New"/>
              </a:rPr>
              <a:t> </a:t>
            </a:r>
            <a:r>
              <a:rPr sz="2750" b="1" spc="-235" dirty="0">
                <a:latin typeface="Courier New"/>
                <a:cs typeface="Courier New"/>
              </a:rPr>
              <a:t>readInpu</a:t>
            </a:r>
            <a:r>
              <a:rPr sz="2750" b="1" spc="-445" dirty="0">
                <a:latin typeface="Courier New"/>
                <a:cs typeface="Courier New"/>
              </a:rPr>
              <a:t>t</a:t>
            </a:r>
            <a:r>
              <a:rPr sz="2750" b="1" spc="-190" dirty="0">
                <a:latin typeface="Courier New"/>
                <a:cs typeface="Courier New"/>
              </a:rPr>
              <a:t>()</a:t>
            </a:r>
            <a:r>
              <a:rPr sz="2750" b="1" spc="20" dirty="0">
                <a:latin typeface="Courier New"/>
                <a:cs typeface="Courier New"/>
              </a:rPr>
              <a:t>;  </a:t>
            </a: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05" dirty="0">
                <a:solidFill>
                  <a:srgbClr val="104E04"/>
                </a:solidFill>
                <a:latin typeface="Courier New"/>
                <a:cs typeface="Courier New"/>
              </a:rPr>
              <a:t> </a:t>
            </a:r>
            <a:r>
              <a:rPr sz="2750" b="1" spc="20" dirty="0">
                <a:latin typeface="Courier New"/>
                <a:cs typeface="Courier New"/>
              </a:rPr>
              <a:t>i</a:t>
            </a:r>
            <a:r>
              <a:rPr sz="2750" b="1" spc="-535"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1</a:t>
            </a:r>
            <a:r>
              <a:rPr sz="2750" b="1" spc="20" dirty="0">
                <a:latin typeface="Courier New"/>
                <a:cs typeface="Courier New"/>
              </a:rPr>
              <a:t>;</a:t>
            </a:r>
            <a:endParaRPr sz="2750">
              <a:latin typeface="Courier New"/>
              <a:cs typeface="Courier New"/>
            </a:endParaRPr>
          </a:p>
          <a:p>
            <a:pPr marL="39370" marR="747395" indent="2540">
              <a:lnSpc>
                <a:spcPct val="101400"/>
              </a:lnSpc>
              <a:spcBef>
                <a:spcPts val="5"/>
              </a:spcBef>
            </a:pP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75" dirty="0">
                <a:solidFill>
                  <a:srgbClr val="104E04"/>
                </a:solidFill>
                <a:latin typeface="Courier New"/>
                <a:cs typeface="Courier New"/>
              </a:rPr>
              <a:t> </a:t>
            </a:r>
            <a:r>
              <a:rPr sz="2750" b="1" spc="-190" dirty="0">
                <a:latin typeface="Courier New"/>
                <a:cs typeface="Courier New"/>
              </a:rPr>
              <a:t>su</a:t>
            </a:r>
            <a:r>
              <a:rPr sz="2750" b="1" spc="20" dirty="0">
                <a:latin typeface="Courier New"/>
                <a:cs typeface="Courier New"/>
              </a:rPr>
              <a:t>m</a:t>
            </a:r>
            <a:r>
              <a:rPr sz="2750" b="1" spc="-605"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0</a:t>
            </a:r>
            <a:r>
              <a:rPr sz="2750" b="1" spc="20" dirty="0">
                <a:latin typeface="Courier New"/>
                <a:cs typeface="Courier New"/>
              </a:rPr>
              <a:t>;  </a:t>
            </a: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90" dirty="0">
                <a:solidFill>
                  <a:srgbClr val="104E04"/>
                </a:solidFill>
                <a:latin typeface="Courier New"/>
                <a:cs typeface="Courier New"/>
              </a:rPr>
              <a:t> </a:t>
            </a:r>
            <a:r>
              <a:rPr sz="2750" b="1" spc="-204" dirty="0">
                <a:latin typeface="Courier New"/>
                <a:cs typeface="Courier New"/>
              </a:rPr>
              <a:t>pro</a:t>
            </a:r>
            <a:r>
              <a:rPr sz="2750" b="1" spc="20" dirty="0">
                <a:latin typeface="Courier New"/>
                <a:cs typeface="Courier New"/>
              </a:rPr>
              <a:t>d</a:t>
            </a:r>
            <a:r>
              <a:rPr sz="2750" b="1" spc="-620"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1</a:t>
            </a:r>
            <a:r>
              <a:rPr sz="2750" b="1" spc="20" dirty="0">
                <a:latin typeface="Courier New"/>
                <a:cs typeface="Courier New"/>
              </a:rPr>
              <a:t>;  </a:t>
            </a:r>
            <a:r>
              <a:rPr sz="2750" b="1" spc="-215" dirty="0">
                <a:solidFill>
                  <a:srgbClr val="104E04"/>
                </a:solidFill>
                <a:latin typeface="Courier New"/>
                <a:cs typeface="Courier New"/>
              </a:rPr>
              <a:t>whil</a:t>
            </a:r>
            <a:r>
              <a:rPr sz="2750" b="1" spc="20" dirty="0">
                <a:solidFill>
                  <a:srgbClr val="104E04"/>
                </a:solidFill>
                <a:latin typeface="Courier New"/>
                <a:cs typeface="Courier New"/>
              </a:rPr>
              <a:t>e</a:t>
            </a:r>
            <a:r>
              <a:rPr sz="2750" b="1" spc="-630" dirty="0">
                <a:solidFill>
                  <a:srgbClr val="104E04"/>
                </a:solidFill>
                <a:latin typeface="Courier New"/>
                <a:cs typeface="Courier New"/>
              </a:rPr>
              <a:t> </a:t>
            </a:r>
            <a:r>
              <a:rPr sz="2750" b="1" spc="-260" dirty="0">
                <a:latin typeface="Courier New"/>
                <a:cs typeface="Courier New"/>
              </a:rPr>
              <a:t>(</a:t>
            </a:r>
            <a:r>
              <a:rPr sz="2750" b="1" spc="20" dirty="0">
                <a:latin typeface="Courier New"/>
                <a:cs typeface="Courier New"/>
              </a:rPr>
              <a:t>i</a:t>
            </a:r>
            <a:r>
              <a:rPr sz="2750" b="1" spc="-675" dirty="0">
                <a:latin typeface="Courier New"/>
                <a:cs typeface="Courier New"/>
              </a:rPr>
              <a:t> </a:t>
            </a:r>
            <a:r>
              <a:rPr sz="2750" b="1" spc="-120" dirty="0">
                <a:latin typeface="Courier New"/>
                <a:cs typeface="Courier New"/>
              </a:rPr>
              <a:t>&lt;</a:t>
            </a:r>
            <a:r>
              <a:rPr sz="2750" b="1" spc="20" dirty="0">
                <a:latin typeface="Courier New"/>
                <a:cs typeface="Courier New"/>
              </a:rPr>
              <a:t>=</a:t>
            </a:r>
            <a:r>
              <a:rPr sz="2750" b="1" spc="-535" dirty="0">
                <a:latin typeface="Courier New"/>
                <a:cs typeface="Courier New"/>
              </a:rPr>
              <a:t> </a:t>
            </a:r>
            <a:r>
              <a:rPr sz="2750" b="1" spc="-260" dirty="0">
                <a:latin typeface="Courier New"/>
                <a:cs typeface="Courier New"/>
              </a:rPr>
              <a:t>n</a:t>
            </a:r>
            <a:r>
              <a:rPr sz="2750" b="1" spc="20" dirty="0">
                <a:latin typeface="Courier New"/>
                <a:cs typeface="Courier New"/>
              </a:rPr>
              <a:t>)</a:t>
            </a:r>
            <a:r>
              <a:rPr sz="2750" b="1" spc="-535" dirty="0">
                <a:latin typeface="Courier New"/>
                <a:cs typeface="Courier New"/>
              </a:rPr>
              <a:t> </a:t>
            </a:r>
            <a:r>
              <a:rPr sz="2750" b="1" spc="20" dirty="0">
                <a:latin typeface="Courier New"/>
                <a:cs typeface="Courier New"/>
              </a:rPr>
              <a:t>{</a:t>
            </a:r>
            <a:endParaRPr sz="2750">
              <a:latin typeface="Courier New"/>
              <a:cs typeface="Courier New"/>
            </a:endParaRPr>
          </a:p>
          <a:p>
            <a:pPr marL="394970" marR="393065" indent="1270">
              <a:lnSpc>
                <a:spcPct val="101400"/>
              </a:lnSpc>
            </a:pPr>
            <a:r>
              <a:rPr sz="2750" b="1" spc="-190" dirty="0">
                <a:latin typeface="Courier New"/>
                <a:cs typeface="Courier New"/>
              </a:rPr>
              <a:t>su</a:t>
            </a:r>
            <a:r>
              <a:rPr sz="2750" b="1" spc="20" dirty="0">
                <a:latin typeface="Courier New"/>
                <a:cs typeface="Courier New"/>
              </a:rPr>
              <a:t>m</a:t>
            </a:r>
            <a:r>
              <a:rPr sz="2750" b="1" spc="-605" dirty="0">
                <a:latin typeface="Courier New"/>
                <a:cs typeface="Courier New"/>
              </a:rPr>
              <a:t> </a:t>
            </a:r>
            <a:r>
              <a:rPr sz="2750" b="1" spc="20" dirty="0">
                <a:latin typeface="Courier New"/>
                <a:cs typeface="Courier New"/>
              </a:rPr>
              <a:t>=</a:t>
            </a:r>
            <a:r>
              <a:rPr sz="2750" b="1" spc="-605" dirty="0">
                <a:latin typeface="Courier New"/>
                <a:cs typeface="Courier New"/>
              </a:rPr>
              <a:t> </a:t>
            </a:r>
            <a:r>
              <a:rPr sz="2750" b="1" spc="-190" dirty="0">
                <a:latin typeface="Courier New"/>
                <a:cs typeface="Courier New"/>
              </a:rPr>
              <a:t>su</a:t>
            </a:r>
            <a:r>
              <a:rPr sz="2750" b="1" spc="20" dirty="0">
                <a:latin typeface="Courier New"/>
                <a:cs typeface="Courier New"/>
              </a:rPr>
              <a:t>m</a:t>
            </a:r>
            <a:r>
              <a:rPr sz="2750" b="1" spc="-605" dirty="0">
                <a:latin typeface="Courier New"/>
                <a:cs typeface="Courier New"/>
              </a:rPr>
              <a:t> </a:t>
            </a:r>
            <a:r>
              <a:rPr sz="2750" b="1" spc="20" dirty="0">
                <a:latin typeface="Courier New"/>
                <a:cs typeface="Courier New"/>
              </a:rPr>
              <a:t>+</a:t>
            </a:r>
            <a:r>
              <a:rPr sz="2750" b="1" spc="-535" dirty="0">
                <a:latin typeface="Courier New"/>
                <a:cs typeface="Courier New"/>
              </a:rPr>
              <a:t> </a:t>
            </a:r>
            <a:r>
              <a:rPr sz="2750" b="1" spc="-260" dirty="0">
                <a:latin typeface="Courier New"/>
                <a:cs typeface="Courier New"/>
              </a:rPr>
              <a:t>i</a:t>
            </a:r>
            <a:r>
              <a:rPr sz="2750" b="1" spc="20" dirty="0">
                <a:latin typeface="Courier New"/>
                <a:cs typeface="Courier New"/>
              </a:rPr>
              <a:t>;  </a:t>
            </a:r>
            <a:r>
              <a:rPr sz="2750" b="1" spc="-204" dirty="0">
                <a:latin typeface="Courier New"/>
                <a:cs typeface="Courier New"/>
              </a:rPr>
              <a:t>pro</a:t>
            </a:r>
            <a:r>
              <a:rPr sz="2750" b="1" spc="20" dirty="0">
                <a:latin typeface="Courier New"/>
                <a:cs typeface="Courier New"/>
              </a:rPr>
              <a:t>d</a:t>
            </a:r>
            <a:r>
              <a:rPr sz="2750" b="1" spc="-620" dirty="0">
                <a:latin typeface="Courier New"/>
                <a:cs typeface="Courier New"/>
              </a:rPr>
              <a:t> </a:t>
            </a:r>
            <a:r>
              <a:rPr sz="2750" b="1" spc="20" dirty="0">
                <a:latin typeface="Courier New"/>
                <a:cs typeface="Courier New"/>
              </a:rPr>
              <a:t>=</a:t>
            </a:r>
            <a:r>
              <a:rPr sz="2750" b="1" spc="-620" dirty="0">
                <a:latin typeface="Courier New"/>
                <a:cs typeface="Courier New"/>
              </a:rPr>
              <a:t> </a:t>
            </a:r>
            <a:r>
              <a:rPr sz="2750" b="1" spc="-204" dirty="0">
                <a:latin typeface="Courier New"/>
                <a:cs typeface="Courier New"/>
              </a:rPr>
              <a:t>pro</a:t>
            </a:r>
            <a:r>
              <a:rPr sz="2750" b="1" spc="20" dirty="0">
                <a:latin typeface="Courier New"/>
                <a:cs typeface="Courier New"/>
              </a:rPr>
              <a:t>d</a:t>
            </a:r>
            <a:r>
              <a:rPr sz="2750" b="1" spc="-620" dirty="0">
                <a:latin typeface="Courier New"/>
                <a:cs typeface="Courier New"/>
              </a:rPr>
              <a:t> </a:t>
            </a:r>
            <a:r>
              <a:rPr sz="4125" b="1" spc="30" baseline="-9090" dirty="0">
                <a:latin typeface="Courier New"/>
                <a:cs typeface="Courier New"/>
              </a:rPr>
              <a:t>*</a:t>
            </a:r>
            <a:r>
              <a:rPr sz="4125" b="1" spc="-802" baseline="-9090" dirty="0">
                <a:latin typeface="Courier New"/>
                <a:cs typeface="Courier New"/>
              </a:rPr>
              <a:t> </a:t>
            </a:r>
            <a:r>
              <a:rPr sz="2750" b="1" spc="-260" dirty="0">
                <a:latin typeface="Courier New"/>
                <a:cs typeface="Courier New"/>
              </a:rPr>
              <a:t>i</a:t>
            </a:r>
            <a:r>
              <a:rPr sz="2750" b="1" spc="20" dirty="0">
                <a:latin typeface="Courier New"/>
                <a:cs typeface="Courier New"/>
              </a:rPr>
              <a:t>;  i</a:t>
            </a:r>
            <a:r>
              <a:rPr sz="2750" b="1" spc="-535" dirty="0">
                <a:latin typeface="Courier New"/>
                <a:cs typeface="Courier New"/>
              </a:rPr>
              <a:t> </a:t>
            </a:r>
            <a:r>
              <a:rPr sz="2750" b="1" spc="20" dirty="0">
                <a:latin typeface="Courier New"/>
                <a:cs typeface="Courier New"/>
              </a:rPr>
              <a:t>=</a:t>
            </a:r>
            <a:r>
              <a:rPr sz="2750" b="1" spc="-535" dirty="0">
                <a:latin typeface="Courier New"/>
                <a:cs typeface="Courier New"/>
              </a:rPr>
              <a:t> </a:t>
            </a:r>
            <a:r>
              <a:rPr sz="2750" b="1" spc="20" dirty="0">
                <a:latin typeface="Courier New"/>
                <a:cs typeface="Courier New"/>
              </a:rPr>
              <a:t>i</a:t>
            </a:r>
            <a:r>
              <a:rPr sz="2750" b="1" spc="-535"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1</a:t>
            </a:r>
            <a:r>
              <a:rPr sz="2750" b="1" spc="20" dirty="0">
                <a:latin typeface="Courier New"/>
                <a:cs typeface="Courier New"/>
              </a:rPr>
              <a:t>;</a:t>
            </a:r>
            <a:endParaRPr sz="2750">
              <a:latin typeface="Courier New"/>
              <a:cs typeface="Courier New"/>
            </a:endParaRPr>
          </a:p>
          <a:p>
            <a:pPr marL="50800">
              <a:lnSpc>
                <a:spcPct val="100000"/>
              </a:lnSpc>
              <a:spcBef>
                <a:spcPts val="45"/>
              </a:spcBef>
            </a:pPr>
            <a:r>
              <a:rPr sz="2750" b="1" spc="20" dirty="0">
                <a:latin typeface="Courier New"/>
                <a:cs typeface="Courier New"/>
              </a:rPr>
              <a:t>}</a:t>
            </a:r>
            <a:endParaRPr sz="2750">
              <a:latin typeface="Courier New"/>
              <a:cs typeface="Courier New"/>
            </a:endParaRPr>
          </a:p>
          <a:p>
            <a:pPr marL="38100" marR="387350">
              <a:lnSpc>
                <a:spcPct val="101400"/>
              </a:lnSpc>
              <a:spcBef>
                <a:spcPts val="5"/>
              </a:spcBef>
            </a:pPr>
            <a:r>
              <a:rPr sz="2750" b="1" spc="-235" dirty="0">
                <a:latin typeface="Courier New"/>
                <a:cs typeface="Courier New"/>
              </a:rPr>
              <a:t>console.log(sum); </a:t>
            </a:r>
            <a:r>
              <a:rPr sz="2750" b="1" spc="-1639" dirty="0">
                <a:latin typeface="Courier New"/>
                <a:cs typeface="Courier New"/>
              </a:rPr>
              <a:t> </a:t>
            </a:r>
            <a:r>
              <a:rPr sz="2750" b="1" spc="-225" dirty="0">
                <a:latin typeface="Courier New"/>
                <a:cs typeface="Courier New"/>
              </a:rPr>
              <a:t>c</a:t>
            </a:r>
            <a:r>
              <a:rPr sz="2750" b="1" spc="-229" dirty="0">
                <a:latin typeface="Courier New"/>
                <a:cs typeface="Courier New"/>
              </a:rPr>
              <a:t>o</a:t>
            </a:r>
            <a:r>
              <a:rPr sz="2750" b="1" spc="-225" dirty="0">
                <a:latin typeface="Courier New"/>
                <a:cs typeface="Courier New"/>
              </a:rPr>
              <a:t>n</a:t>
            </a:r>
            <a:r>
              <a:rPr sz="2750" b="1" spc="-229" dirty="0">
                <a:latin typeface="Courier New"/>
                <a:cs typeface="Courier New"/>
              </a:rPr>
              <a:t>s</a:t>
            </a:r>
            <a:r>
              <a:rPr sz="2750" b="1" spc="-225" dirty="0">
                <a:latin typeface="Courier New"/>
                <a:cs typeface="Courier New"/>
              </a:rPr>
              <a:t>o</a:t>
            </a:r>
            <a:r>
              <a:rPr sz="2750" b="1" spc="-229" dirty="0">
                <a:latin typeface="Courier New"/>
                <a:cs typeface="Courier New"/>
              </a:rPr>
              <a:t>l</a:t>
            </a:r>
            <a:r>
              <a:rPr sz="2750" b="1" spc="-365" dirty="0">
                <a:latin typeface="Courier New"/>
                <a:cs typeface="Courier New"/>
              </a:rPr>
              <a:t>e</a:t>
            </a:r>
            <a:r>
              <a:rPr sz="2750" b="1" spc="-330" dirty="0">
                <a:latin typeface="Courier New"/>
                <a:cs typeface="Courier New"/>
              </a:rPr>
              <a:t>.</a:t>
            </a:r>
            <a:r>
              <a:rPr sz="2750" b="1" spc="-190" dirty="0">
                <a:latin typeface="Courier New"/>
                <a:cs typeface="Courier New"/>
              </a:rPr>
              <a:t>lo</a:t>
            </a:r>
            <a:r>
              <a:rPr sz="2750" b="1" spc="-330" dirty="0">
                <a:latin typeface="Courier New"/>
                <a:cs typeface="Courier New"/>
              </a:rPr>
              <a:t>g</a:t>
            </a:r>
            <a:r>
              <a:rPr sz="2750" b="1" spc="-345" dirty="0">
                <a:latin typeface="Courier New"/>
                <a:cs typeface="Courier New"/>
              </a:rPr>
              <a:t>(</a:t>
            </a:r>
            <a:r>
              <a:rPr sz="2750" b="1" spc="-204" dirty="0">
                <a:latin typeface="Courier New"/>
                <a:cs typeface="Courier New"/>
              </a:rPr>
              <a:t>pro</a:t>
            </a:r>
            <a:r>
              <a:rPr sz="2750" b="1" spc="-395" dirty="0">
                <a:latin typeface="Courier New"/>
                <a:cs typeface="Courier New"/>
              </a:rPr>
              <a:t>d</a:t>
            </a:r>
            <a:r>
              <a:rPr sz="2750" b="1" spc="-170" dirty="0">
                <a:latin typeface="Courier New"/>
                <a:cs typeface="Courier New"/>
              </a:rPr>
              <a:t>)</a:t>
            </a:r>
            <a:r>
              <a:rPr sz="2750" b="1" spc="20" dirty="0">
                <a:latin typeface="Courier New"/>
                <a:cs typeface="Courier New"/>
              </a:rPr>
              <a:t>;</a:t>
            </a:r>
            <a:endParaRPr sz="2750">
              <a:latin typeface="Courier New"/>
              <a:cs typeface="Courier New"/>
            </a:endParaRPr>
          </a:p>
        </p:txBody>
      </p:sp>
      <p:sp>
        <p:nvSpPr>
          <p:cNvPr id="4" name="object 4"/>
          <p:cNvSpPr txBox="1"/>
          <p:nvPr/>
        </p:nvSpPr>
        <p:spPr>
          <a:xfrm>
            <a:off x="6426729" y="4800600"/>
            <a:ext cx="2891790" cy="1811020"/>
          </a:xfrm>
          <a:prstGeom prst="rect">
            <a:avLst/>
          </a:prstGeom>
        </p:spPr>
        <p:txBody>
          <a:bodyPr vert="horz" wrap="square" lIns="0" tIns="12700" rIns="0" bIns="0" rtlCol="0">
            <a:spAutoFit/>
          </a:bodyPr>
          <a:lstStyle/>
          <a:p>
            <a:pPr marL="12700" marR="5080">
              <a:lnSpc>
                <a:spcPct val="116599"/>
              </a:lnSpc>
              <a:spcBef>
                <a:spcPts val="100"/>
              </a:spcBef>
            </a:pPr>
            <a:r>
              <a:rPr sz="3350" b="1" spc="-5" dirty="0">
                <a:solidFill>
                  <a:srgbClr val="CC0000"/>
                </a:solidFill>
                <a:latin typeface="Arial"/>
                <a:cs typeface="Arial"/>
              </a:rPr>
              <a:t>Slice</a:t>
            </a:r>
            <a:r>
              <a:rPr sz="3350" b="1" spc="-35" dirty="0">
                <a:solidFill>
                  <a:srgbClr val="CC0000"/>
                </a:solidFill>
                <a:latin typeface="Arial"/>
                <a:cs typeface="Arial"/>
              </a:rPr>
              <a:t> </a:t>
            </a:r>
            <a:r>
              <a:rPr sz="3350" b="1" spc="-25" dirty="0">
                <a:solidFill>
                  <a:srgbClr val="CC0000"/>
                </a:solidFill>
                <a:latin typeface="Arial"/>
                <a:cs typeface="Arial"/>
              </a:rPr>
              <a:t>for</a:t>
            </a:r>
            <a:r>
              <a:rPr sz="3350" b="1" spc="-35" dirty="0">
                <a:solidFill>
                  <a:srgbClr val="CC0000"/>
                </a:solidFill>
                <a:latin typeface="Arial"/>
                <a:cs typeface="Arial"/>
              </a:rPr>
              <a:t> </a:t>
            </a:r>
            <a:r>
              <a:rPr sz="3350" b="1" spc="-20" dirty="0">
                <a:solidFill>
                  <a:srgbClr val="CC0000"/>
                </a:solidFill>
                <a:latin typeface="Arial"/>
                <a:cs typeface="Arial"/>
              </a:rPr>
              <a:t>value </a:t>
            </a:r>
            <a:r>
              <a:rPr sz="3350" b="1" spc="-915" dirty="0">
                <a:solidFill>
                  <a:srgbClr val="CC0000"/>
                </a:solidFill>
                <a:latin typeface="Arial"/>
                <a:cs typeface="Arial"/>
              </a:rPr>
              <a:t> </a:t>
            </a:r>
            <a:r>
              <a:rPr sz="3350" b="1" spc="-5" dirty="0">
                <a:solidFill>
                  <a:srgbClr val="CC0000"/>
                </a:solidFill>
                <a:latin typeface="Arial"/>
                <a:cs typeface="Arial"/>
              </a:rPr>
              <a:t>of </a:t>
            </a:r>
            <a:r>
              <a:rPr sz="3350" b="1" spc="-5" dirty="0">
                <a:solidFill>
                  <a:srgbClr val="CC0000"/>
                </a:solidFill>
                <a:latin typeface="Courier New"/>
                <a:cs typeface="Courier New"/>
              </a:rPr>
              <a:t>sum</a:t>
            </a:r>
            <a:r>
              <a:rPr sz="3350" b="1" spc="-1080" dirty="0">
                <a:solidFill>
                  <a:srgbClr val="CC0000"/>
                </a:solidFill>
                <a:latin typeface="Courier New"/>
                <a:cs typeface="Courier New"/>
              </a:rPr>
              <a:t> </a:t>
            </a:r>
            <a:r>
              <a:rPr sz="3350" b="1" spc="-5" dirty="0">
                <a:solidFill>
                  <a:srgbClr val="CC0000"/>
                </a:solidFill>
                <a:latin typeface="Arial"/>
                <a:cs typeface="Arial"/>
              </a:rPr>
              <a:t>at this  statement?</a:t>
            </a:r>
            <a:endParaRPr sz="3350" dirty="0">
              <a:latin typeface="Arial"/>
              <a:cs typeface="Arial"/>
            </a:endParaRPr>
          </a:p>
        </p:txBody>
      </p:sp>
      <p:grpSp>
        <p:nvGrpSpPr>
          <p:cNvPr id="5" name="object 5"/>
          <p:cNvGrpSpPr/>
          <p:nvPr/>
        </p:nvGrpSpPr>
        <p:grpSpPr>
          <a:xfrm>
            <a:off x="3979862" y="5996463"/>
            <a:ext cx="2392045" cy="172720"/>
            <a:chOff x="3979862" y="5996463"/>
            <a:chExt cx="2392045" cy="172720"/>
          </a:xfrm>
        </p:grpSpPr>
        <p:sp>
          <p:nvSpPr>
            <p:cNvPr id="6" name="object 6"/>
            <p:cNvSpPr/>
            <p:nvPr/>
          </p:nvSpPr>
          <p:spPr>
            <a:xfrm>
              <a:off x="3995102" y="6011703"/>
              <a:ext cx="2361565" cy="85090"/>
            </a:xfrm>
            <a:custGeom>
              <a:avLst/>
              <a:gdLst/>
              <a:ahLst/>
              <a:cxnLst/>
              <a:rect l="l" t="t" r="r" b="b"/>
              <a:pathLst>
                <a:path w="2361565" h="85089">
                  <a:moveTo>
                    <a:pt x="2361247" y="0"/>
                  </a:moveTo>
                  <a:lnTo>
                    <a:pt x="0" y="85089"/>
                  </a:lnTo>
                </a:path>
              </a:pathLst>
            </a:custGeom>
            <a:ln w="30480">
              <a:solidFill>
                <a:srgbClr val="CC0000"/>
              </a:solidFill>
            </a:ln>
          </p:spPr>
          <p:txBody>
            <a:bodyPr wrap="square" lIns="0" tIns="0" rIns="0" bIns="0" rtlCol="0"/>
            <a:lstStyle/>
            <a:p>
              <a:endParaRPr/>
            </a:p>
          </p:txBody>
        </p:sp>
        <p:pic>
          <p:nvPicPr>
            <p:cNvPr id="7" name="object 7"/>
            <p:cNvPicPr/>
            <p:nvPr/>
          </p:nvPicPr>
          <p:blipFill>
            <a:blip r:embed="rId2" cstate="print"/>
            <a:stretch>
              <a:fillRect/>
            </a:stretch>
          </p:blipFill>
          <p:spPr>
            <a:xfrm>
              <a:off x="3979862" y="6011298"/>
              <a:ext cx="223138" cy="157270"/>
            </a:xfrm>
            <a:prstGeom prst="rect">
              <a:avLst/>
            </a:prstGeom>
          </p:spPr>
        </p:pic>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76300" y="263978"/>
            <a:ext cx="2543810" cy="760095"/>
          </a:xfrm>
          <a:prstGeom prst="rect">
            <a:avLst/>
          </a:prstGeom>
        </p:spPr>
        <p:txBody>
          <a:bodyPr vert="horz" wrap="square" lIns="0" tIns="15240" rIns="0" bIns="0" rtlCol="0">
            <a:spAutoFit/>
          </a:bodyPr>
          <a:lstStyle/>
          <a:p>
            <a:pPr marL="12700">
              <a:lnSpc>
                <a:spcPct val="100000"/>
              </a:lnSpc>
              <a:spcBef>
                <a:spcPts val="120"/>
              </a:spcBef>
            </a:pPr>
            <a:r>
              <a:rPr spc="10" dirty="0"/>
              <a:t>Example</a:t>
            </a:r>
          </a:p>
        </p:txBody>
      </p:sp>
      <p:sp>
        <p:nvSpPr>
          <p:cNvPr id="3" name="object 3"/>
          <p:cNvSpPr txBox="1"/>
          <p:nvPr/>
        </p:nvSpPr>
        <p:spPr>
          <a:xfrm>
            <a:off x="868375" y="1996891"/>
            <a:ext cx="3624579" cy="2576195"/>
          </a:xfrm>
          <a:prstGeom prst="rect">
            <a:avLst/>
          </a:prstGeom>
        </p:spPr>
        <p:txBody>
          <a:bodyPr vert="horz" wrap="square" lIns="0" tIns="11430" rIns="0" bIns="0" rtlCol="0">
            <a:spAutoFit/>
          </a:bodyPr>
          <a:lstStyle/>
          <a:p>
            <a:pPr marL="15240" marR="5080">
              <a:lnSpc>
                <a:spcPct val="101400"/>
              </a:lnSpc>
              <a:spcBef>
                <a:spcPts val="90"/>
              </a:spcBef>
            </a:pP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05" dirty="0">
                <a:solidFill>
                  <a:srgbClr val="104E04"/>
                </a:solidFill>
                <a:latin typeface="Courier New"/>
                <a:cs typeface="Courier New"/>
              </a:rPr>
              <a:t> </a:t>
            </a:r>
            <a:r>
              <a:rPr sz="2750" b="1" spc="20" dirty="0">
                <a:latin typeface="Courier New"/>
                <a:cs typeface="Courier New"/>
              </a:rPr>
              <a:t>n</a:t>
            </a:r>
            <a:r>
              <a:rPr sz="2750" b="1" spc="-535" dirty="0">
                <a:latin typeface="Courier New"/>
                <a:cs typeface="Courier New"/>
              </a:rPr>
              <a:t> </a:t>
            </a:r>
            <a:r>
              <a:rPr sz="2750" b="1" spc="20" dirty="0">
                <a:latin typeface="Courier New"/>
                <a:cs typeface="Courier New"/>
              </a:rPr>
              <a:t>=</a:t>
            </a:r>
            <a:r>
              <a:rPr sz="2750" b="1" spc="-650" dirty="0">
                <a:latin typeface="Courier New"/>
                <a:cs typeface="Courier New"/>
              </a:rPr>
              <a:t> </a:t>
            </a:r>
            <a:r>
              <a:rPr sz="2750" b="1" spc="-235" dirty="0">
                <a:latin typeface="Courier New"/>
                <a:cs typeface="Courier New"/>
              </a:rPr>
              <a:t>readInpu</a:t>
            </a:r>
            <a:r>
              <a:rPr sz="2750" b="1" spc="-445" dirty="0">
                <a:latin typeface="Courier New"/>
                <a:cs typeface="Courier New"/>
              </a:rPr>
              <a:t>t</a:t>
            </a:r>
            <a:r>
              <a:rPr sz="2750" b="1" spc="-190" dirty="0">
                <a:latin typeface="Courier New"/>
                <a:cs typeface="Courier New"/>
              </a:rPr>
              <a:t>()</a:t>
            </a:r>
            <a:r>
              <a:rPr sz="2750" b="1" spc="20" dirty="0">
                <a:latin typeface="Courier New"/>
                <a:cs typeface="Courier New"/>
              </a:rPr>
              <a:t>;  </a:t>
            </a: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05" dirty="0">
                <a:solidFill>
                  <a:srgbClr val="104E04"/>
                </a:solidFill>
                <a:latin typeface="Courier New"/>
                <a:cs typeface="Courier New"/>
              </a:rPr>
              <a:t> </a:t>
            </a:r>
            <a:r>
              <a:rPr sz="2750" b="1" spc="20" dirty="0">
                <a:latin typeface="Courier New"/>
                <a:cs typeface="Courier New"/>
              </a:rPr>
              <a:t>i</a:t>
            </a:r>
            <a:r>
              <a:rPr sz="2750" b="1" spc="-535"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1</a:t>
            </a:r>
            <a:r>
              <a:rPr sz="2750" b="1" spc="20" dirty="0">
                <a:latin typeface="Courier New"/>
                <a:cs typeface="Courier New"/>
              </a:rPr>
              <a:t>;</a:t>
            </a:r>
            <a:endParaRPr sz="2750">
              <a:latin typeface="Courier New"/>
              <a:cs typeface="Courier New"/>
            </a:endParaRPr>
          </a:p>
          <a:p>
            <a:pPr marL="12700" marR="721995" indent="2540">
              <a:lnSpc>
                <a:spcPct val="101400"/>
              </a:lnSpc>
              <a:spcBef>
                <a:spcPts val="5"/>
              </a:spcBef>
            </a:pP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75" dirty="0">
                <a:solidFill>
                  <a:srgbClr val="104E04"/>
                </a:solidFill>
                <a:latin typeface="Courier New"/>
                <a:cs typeface="Courier New"/>
              </a:rPr>
              <a:t> </a:t>
            </a:r>
            <a:r>
              <a:rPr sz="2750" b="1" spc="-190" dirty="0">
                <a:latin typeface="Courier New"/>
                <a:cs typeface="Courier New"/>
              </a:rPr>
              <a:t>su</a:t>
            </a:r>
            <a:r>
              <a:rPr sz="2750" b="1" spc="20" dirty="0">
                <a:latin typeface="Courier New"/>
                <a:cs typeface="Courier New"/>
              </a:rPr>
              <a:t>m</a:t>
            </a:r>
            <a:r>
              <a:rPr sz="2750" b="1" spc="-605"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0</a:t>
            </a:r>
            <a:r>
              <a:rPr sz="2750" b="1" spc="20" dirty="0">
                <a:latin typeface="Courier New"/>
                <a:cs typeface="Courier New"/>
              </a:rPr>
              <a:t>;  </a:t>
            </a: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90" dirty="0">
                <a:solidFill>
                  <a:srgbClr val="104E04"/>
                </a:solidFill>
                <a:latin typeface="Courier New"/>
                <a:cs typeface="Courier New"/>
              </a:rPr>
              <a:t> </a:t>
            </a:r>
            <a:r>
              <a:rPr sz="2750" b="1" spc="-204" dirty="0">
                <a:latin typeface="Courier New"/>
                <a:cs typeface="Courier New"/>
              </a:rPr>
              <a:t>pro</a:t>
            </a:r>
            <a:r>
              <a:rPr sz="2750" b="1" spc="20" dirty="0">
                <a:latin typeface="Courier New"/>
                <a:cs typeface="Courier New"/>
              </a:rPr>
              <a:t>d</a:t>
            </a:r>
            <a:r>
              <a:rPr sz="2750" b="1" spc="-620"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1</a:t>
            </a:r>
            <a:r>
              <a:rPr sz="2750" b="1" spc="20" dirty="0">
                <a:latin typeface="Courier New"/>
                <a:cs typeface="Courier New"/>
              </a:rPr>
              <a:t>;  </a:t>
            </a:r>
            <a:r>
              <a:rPr sz="2750" b="1" spc="-215" dirty="0">
                <a:solidFill>
                  <a:srgbClr val="104E04"/>
                </a:solidFill>
                <a:latin typeface="Courier New"/>
                <a:cs typeface="Courier New"/>
              </a:rPr>
              <a:t>whil</a:t>
            </a:r>
            <a:r>
              <a:rPr sz="2750" b="1" spc="20" dirty="0">
                <a:solidFill>
                  <a:srgbClr val="104E04"/>
                </a:solidFill>
                <a:latin typeface="Courier New"/>
                <a:cs typeface="Courier New"/>
              </a:rPr>
              <a:t>e</a:t>
            </a:r>
            <a:r>
              <a:rPr sz="2750" b="1" spc="-630" dirty="0">
                <a:solidFill>
                  <a:srgbClr val="104E04"/>
                </a:solidFill>
                <a:latin typeface="Courier New"/>
                <a:cs typeface="Courier New"/>
              </a:rPr>
              <a:t> </a:t>
            </a:r>
            <a:r>
              <a:rPr sz="2750" b="1" spc="-260" dirty="0">
                <a:latin typeface="Courier New"/>
                <a:cs typeface="Courier New"/>
              </a:rPr>
              <a:t>(</a:t>
            </a:r>
            <a:r>
              <a:rPr sz="2750" b="1" spc="20" dirty="0">
                <a:latin typeface="Courier New"/>
                <a:cs typeface="Courier New"/>
              </a:rPr>
              <a:t>i</a:t>
            </a:r>
            <a:r>
              <a:rPr sz="2750" b="1" spc="-675" dirty="0">
                <a:latin typeface="Courier New"/>
                <a:cs typeface="Courier New"/>
              </a:rPr>
              <a:t> </a:t>
            </a:r>
            <a:r>
              <a:rPr sz="2750" b="1" spc="-120" dirty="0">
                <a:latin typeface="Courier New"/>
                <a:cs typeface="Courier New"/>
              </a:rPr>
              <a:t>&lt;</a:t>
            </a:r>
            <a:r>
              <a:rPr sz="2750" b="1" spc="20" dirty="0">
                <a:latin typeface="Courier New"/>
                <a:cs typeface="Courier New"/>
              </a:rPr>
              <a:t>=</a:t>
            </a:r>
            <a:r>
              <a:rPr sz="2750" b="1" spc="-535" dirty="0">
                <a:latin typeface="Courier New"/>
                <a:cs typeface="Courier New"/>
              </a:rPr>
              <a:t> </a:t>
            </a:r>
            <a:r>
              <a:rPr sz="2750" b="1" spc="-260" dirty="0">
                <a:latin typeface="Courier New"/>
                <a:cs typeface="Courier New"/>
              </a:rPr>
              <a:t>n</a:t>
            </a:r>
            <a:r>
              <a:rPr sz="2750" b="1" spc="20" dirty="0">
                <a:latin typeface="Courier New"/>
                <a:cs typeface="Courier New"/>
              </a:rPr>
              <a:t>)</a:t>
            </a:r>
            <a:r>
              <a:rPr sz="2750" b="1" spc="-535" dirty="0">
                <a:latin typeface="Courier New"/>
                <a:cs typeface="Courier New"/>
              </a:rPr>
              <a:t> </a:t>
            </a:r>
            <a:r>
              <a:rPr sz="2750" b="1" spc="20" dirty="0">
                <a:latin typeface="Courier New"/>
                <a:cs typeface="Courier New"/>
              </a:rPr>
              <a:t>{</a:t>
            </a:r>
            <a:endParaRPr sz="2750">
              <a:latin typeface="Courier New"/>
              <a:cs typeface="Courier New"/>
            </a:endParaRPr>
          </a:p>
          <a:p>
            <a:pPr marL="369570">
              <a:lnSpc>
                <a:spcPct val="100000"/>
              </a:lnSpc>
              <a:spcBef>
                <a:spcPts val="45"/>
              </a:spcBef>
            </a:pPr>
            <a:r>
              <a:rPr sz="2750" b="1" spc="-190" dirty="0">
                <a:latin typeface="Courier New"/>
                <a:cs typeface="Courier New"/>
              </a:rPr>
              <a:t>su</a:t>
            </a:r>
            <a:r>
              <a:rPr sz="2750" b="1" spc="20" dirty="0">
                <a:latin typeface="Courier New"/>
                <a:cs typeface="Courier New"/>
              </a:rPr>
              <a:t>m</a:t>
            </a:r>
            <a:r>
              <a:rPr sz="2750" b="1" spc="-605" dirty="0">
                <a:latin typeface="Courier New"/>
                <a:cs typeface="Courier New"/>
              </a:rPr>
              <a:t> </a:t>
            </a:r>
            <a:r>
              <a:rPr sz="2750" b="1" spc="20" dirty="0">
                <a:latin typeface="Courier New"/>
                <a:cs typeface="Courier New"/>
              </a:rPr>
              <a:t>=</a:t>
            </a:r>
            <a:r>
              <a:rPr sz="2750" b="1" spc="-605" dirty="0">
                <a:latin typeface="Courier New"/>
                <a:cs typeface="Courier New"/>
              </a:rPr>
              <a:t> </a:t>
            </a:r>
            <a:r>
              <a:rPr sz="2750" b="1" spc="-190" dirty="0">
                <a:latin typeface="Courier New"/>
                <a:cs typeface="Courier New"/>
              </a:rPr>
              <a:t>su</a:t>
            </a:r>
            <a:r>
              <a:rPr sz="2750" b="1" spc="20" dirty="0">
                <a:latin typeface="Courier New"/>
                <a:cs typeface="Courier New"/>
              </a:rPr>
              <a:t>m</a:t>
            </a:r>
            <a:r>
              <a:rPr sz="2750" b="1" spc="-605" dirty="0">
                <a:latin typeface="Courier New"/>
                <a:cs typeface="Courier New"/>
              </a:rPr>
              <a:t> </a:t>
            </a:r>
            <a:r>
              <a:rPr sz="2750" b="1" spc="20" dirty="0">
                <a:latin typeface="Courier New"/>
                <a:cs typeface="Courier New"/>
              </a:rPr>
              <a:t>+</a:t>
            </a:r>
            <a:r>
              <a:rPr sz="2750" b="1" spc="-535" dirty="0">
                <a:latin typeface="Courier New"/>
                <a:cs typeface="Courier New"/>
              </a:rPr>
              <a:t> </a:t>
            </a:r>
            <a:r>
              <a:rPr sz="2750" b="1" spc="-260" dirty="0">
                <a:latin typeface="Courier New"/>
                <a:cs typeface="Courier New"/>
              </a:rPr>
              <a:t>i</a:t>
            </a:r>
            <a:r>
              <a:rPr sz="2750" b="1" spc="20" dirty="0">
                <a:latin typeface="Courier New"/>
                <a:cs typeface="Courier New"/>
              </a:rPr>
              <a:t>;</a:t>
            </a:r>
            <a:endParaRPr sz="2750">
              <a:latin typeface="Courier New"/>
              <a:cs typeface="Courier New"/>
            </a:endParaRPr>
          </a:p>
        </p:txBody>
      </p:sp>
      <p:sp>
        <p:nvSpPr>
          <p:cNvPr id="4" name="object 4"/>
          <p:cNvSpPr txBox="1"/>
          <p:nvPr/>
        </p:nvSpPr>
        <p:spPr>
          <a:xfrm>
            <a:off x="1198432" y="4547645"/>
            <a:ext cx="2956560" cy="876300"/>
          </a:xfrm>
          <a:prstGeom prst="rect">
            <a:avLst/>
          </a:prstGeom>
        </p:spPr>
        <p:txBody>
          <a:bodyPr vert="horz" wrap="square" lIns="0" tIns="11430" rIns="0" bIns="0" rtlCol="0">
            <a:spAutoFit/>
          </a:bodyPr>
          <a:lstStyle/>
          <a:p>
            <a:pPr marL="48260" marR="30480" indent="-10795">
              <a:lnSpc>
                <a:spcPct val="101400"/>
              </a:lnSpc>
              <a:spcBef>
                <a:spcPts val="90"/>
              </a:spcBef>
            </a:pPr>
            <a:r>
              <a:rPr sz="2750" b="1" spc="-204" dirty="0">
                <a:latin typeface="Courier New"/>
                <a:cs typeface="Courier New"/>
              </a:rPr>
              <a:t>pro</a:t>
            </a:r>
            <a:r>
              <a:rPr sz="2750" b="1" spc="20" dirty="0">
                <a:latin typeface="Courier New"/>
                <a:cs typeface="Courier New"/>
              </a:rPr>
              <a:t>d</a:t>
            </a:r>
            <a:r>
              <a:rPr sz="2750" b="1" spc="-620" dirty="0">
                <a:latin typeface="Courier New"/>
                <a:cs typeface="Courier New"/>
              </a:rPr>
              <a:t> </a:t>
            </a:r>
            <a:r>
              <a:rPr sz="2750" b="1" spc="20" dirty="0">
                <a:latin typeface="Courier New"/>
                <a:cs typeface="Courier New"/>
              </a:rPr>
              <a:t>=</a:t>
            </a:r>
            <a:r>
              <a:rPr sz="2750" b="1" spc="-620" dirty="0">
                <a:latin typeface="Courier New"/>
                <a:cs typeface="Courier New"/>
              </a:rPr>
              <a:t> </a:t>
            </a:r>
            <a:r>
              <a:rPr sz="2750" b="1" spc="-204" dirty="0">
                <a:latin typeface="Courier New"/>
                <a:cs typeface="Courier New"/>
              </a:rPr>
              <a:t>pro</a:t>
            </a:r>
            <a:r>
              <a:rPr sz="2750" b="1" spc="20" dirty="0">
                <a:latin typeface="Courier New"/>
                <a:cs typeface="Courier New"/>
              </a:rPr>
              <a:t>d</a:t>
            </a:r>
            <a:r>
              <a:rPr sz="2750" b="1" spc="-620" dirty="0">
                <a:latin typeface="Courier New"/>
                <a:cs typeface="Courier New"/>
              </a:rPr>
              <a:t> </a:t>
            </a:r>
            <a:r>
              <a:rPr sz="4125" b="1" spc="30" baseline="-9090" dirty="0">
                <a:latin typeface="Courier New"/>
                <a:cs typeface="Courier New"/>
              </a:rPr>
              <a:t>*</a:t>
            </a:r>
            <a:r>
              <a:rPr sz="4125" b="1" spc="-802" baseline="-9090" dirty="0">
                <a:latin typeface="Courier New"/>
                <a:cs typeface="Courier New"/>
              </a:rPr>
              <a:t> </a:t>
            </a:r>
            <a:r>
              <a:rPr sz="2750" b="1" spc="-260" dirty="0">
                <a:latin typeface="Courier New"/>
                <a:cs typeface="Courier New"/>
              </a:rPr>
              <a:t>i</a:t>
            </a:r>
            <a:r>
              <a:rPr sz="2750" b="1" spc="20" dirty="0">
                <a:latin typeface="Courier New"/>
                <a:cs typeface="Courier New"/>
              </a:rPr>
              <a:t>;  i</a:t>
            </a:r>
            <a:r>
              <a:rPr sz="2750" b="1" spc="-535" dirty="0">
                <a:latin typeface="Courier New"/>
                <a:cs typeface="Courier New"/>
              </a:rPr>
              <a:t> </a:t>
            </a:r>
            <a:r>
              <a:rPr sz="2750" b="1" spc="20" dirty="0">
                <a:latin typeface="Courier New"/>
                <a:cs typeface="Courier New"/>
              </a:rPr>
              <a:t>=</a:t>
            </a:r>
            <a:r>
              <a:rPr sz="2750" b="1" spc="-535" dirty="0">
                <a:latin typeface="Courier New"/>
                <a:cs typeface="Courier New"/>
              </a:rPr>
              <a:t> </a:t>
            </a:r>
            <a:r>
              <a:rPr sz="2750" b="1" spc="20" dirty="0">
                <a:latin typeface="Courier New"/>
                <a:cs typeface="Courier New"/>
              </a:rPr>
              <a:t>i</a:t>
            </a:r>
            <a:r>
              <a:rPr sz="2750" b="1" spc="-535"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1</a:t>
            </a:r>
            <a:r>
              <a:rPr sz="2750" b="1" spc="20" dirty="0">
                <a:latin typeface="Courier New"/>
                <a:cs typeface="Courier New"/>
              </a:rPr>
              <a:t>;</a:t>
            </a:r>
            <a:endParaRPr sz="2750">
              <a:latin typeface="Courier New"/>
              <a:cs typeface="Courier New"/>
            </a:endParaRPr>
          </a:p>
        </p:txBody>
      </p:sp>
      <p:sp>
        <p:nvSpPr>
          <p:cNvPr id="5" name="object 5"/>
          <p:cNvSpPr txBox="1"/>
          <p:nvPr/>
        </p:nvSpPr>
        <p:spPr>
          <a:xfrm>
            <a:off x="866881" y="5397920"/>
            <a:ext cx="3091815" cy="875665"/>
          </a:xfrm>
          <a:prstGeom prst="rect">
            <a:avLst/>
          </a:prstGeom>
        </p:spPr>
        <p:txBody>
          <a:bodyPr vert="horz" wrap="square" lIns="0" tIns="17780" rIns="0" bIns="0" rtlCol="0">
            <a:spAutoFit/>
          </a:bodyPr>
          <a:lstStyle/>
          <a:p>
            <a:pPr marL="25400">
              <a:lnSpc>
                <a:spcPct val="100000"/>
              </a:lnSpc>
              <a:spcBef>
                <a:spcPts val="140"/>
              </a:spcBef>
            </a:pPr>
            <a:r>
              <a:rPr sz="2750" b="1" spc="20" dirty="0">
                <a:latin typeface="Courier New"/>
                <a:cs typeface="Courier New"/>
              </a:rPr>
              <a:t>}</a:t>
            </a:r>
            <a:endParaRPr sz="2750">
              <a:latin typeface="Courier New"/>
              <a:cs typeface="Courier New"/>
            </a:endParaRPr>
          </a:p>
          <a:p>
            <a:pPr marL="12700">
              <a:lnSpc>
                <a:spcPct val="100000"/>
              </a:lnSpc>
              <a:spcBef>
                <a:spcPts val="45"/>
              </a:spcBef>
            </a:pPr>
            <a:r>
              <a:rPr sz="2750" b="1" spc="-235" dirty="0">
                <a:latin typeface="Courier New"/>
                <a:cs typeface="Courier New"/>
              </a:rPr>
              <a:t>console.log(sum);</a:t>
            </a:r>
            <a:endParaRPr sz="2750">
              <a:latin typeface="Courier New"/>
              <a:cs typeface="Courier New"/>
            </a:endParaRPr>
          </a:p>
        </p:txBody>
      </p:sp>
      <p:sp>
        <p:nvSpPr>
          <p:cNvPr id="6" name="object 6"/>
          <p:cNvSpPr txBox="1"/>
          <p:nvPr/>
        </p:nvSpPr>
        <p:spPr>
          <a:xfrm>
            <a:off x="866881" y="6248160"/>
            <a:ext cx="3268979" cy="450850"/>
          </a:xfrm>
          <a:prstGeom prst="rect">
            <a:avLst/>
          </a:prstGeom>
        </p:spPr>
        <p:txBody>
          <a:bodyPr vert="horz" wrap="square" lIns="0" tIns="17780" rIns="0" bIns="0" rtlCol="0">
            <a:spAutoFit/>
          </a:bodyPr>
          <a:lstStyle/>
          <a:p>
            <a:pPr marL="12700">
              <a:lnSpc>
                <a:spcPct val="100000"/>
              </a:lnSpc>
              <a:spcBef>
                <a:spcPts val="140"/>
              </a:spcBef>
            </a:pPr>
            <a:r>
              <a:rPr sz="2750" b="1" spc="-235" dirty="0">
                <a:latin typeface="Courier New"/>
                <a:cs typeface="Courier New"/>
              </a:rPr>
              <a:t>console.log(prod);</a:t>
            </a:r>
            <a:endParaRPr sz="2750">
              <a:latin typeface="Courier New"/>
              <a:cs typeface="Courier New"/>
            </a:endParaRPr>
          </a:p>
        </p:txBody>
      </p:sp>
      <p:sp>
        <p:nvSpPr>
          <p:cNvPr id="7" name="object 7"/>
          <p:cNvSpPr txBox="1"/>
          <p:nvPr/>
        </p:nvSpPr>
        <p:spPr>
          <a:xfrm>
            <a:off x="6450012" y="4800600"/>
            <a:ext cx="2891790" cy="1811020"/>
          </a:xfrm>
          <a:prstGeom prst="rect">
            <a:avLst/>
          </a:prstGeom>
        </p:spPr>
        <p:txBody>
          <a:bodyPr vert="horz" wrap="square" lIns="0" tIns="12700" rIns="0" bIns="0" rtlCol="0">
            <a:spAutoFit/>
          </a:bodyPr>
          <a:lstStyle/>
          <a:p>
            <a:pPr marL="12700" marR="5080">
              <a:lnSpc>
                <a:spcPct val="116599"/>
              </a:lnSpc>
              <a:spcBef>
                <a:spcPts val="100"/>
              </a:spcBef>
            </a:pPr>
            <a:r>
              <a:rPr sz="3350" b="1" spc="-5" dirty="0">
                <a:solidFill>
                  <a:srgbClr val="CC0000"/>
                </a:solidFill>
                <a:latin typeface="Arial"/>
                <a:cs typeface="Arial"/>
              </a:rPr>
              <a:t>Slice</a:t>
            </a:r>
            <a:r>
              <a:rPr sz="3350" b="1" spc="-35" dirty="0">
                <a:solidFill>
                  <a:srgbClr val="CC0000"/>
                </a:solidFill>
                <a:latin typeface="Arial"/>
                <a:cs typeface="Arial"/>
              </a:rPr>
              <a:t> </a:t>
            </a:r>
            <a:r>
              <a:rPr sz="3350" b="1" spc="-25" dirty="0">
                <a:solidFill>
                  <a:srgbClr val="CC0000"/>
                </a:solidFill>
                <a:latin typeface="Arial"/>
                <a:cs typeface="Arial"/>
              </a:rPr>
              <a:t>for</a:t>
            </a:r>
            <a:r>
              <a:rPr sz="3350" b="1" spc="-35" dirty="0">
                <a:solidFill>
                  <a:srgbClr val="CC0000"/>
                </a:solidFill>
                <a:latin typeface="Arial"/>
                <a:cs typeface="Arial"/>
              </a:rPr>
              <a:t> </a:t>
            </a:r>
            <a:r>
              <a:rPr sz="3350" b="1" spc="-20" dirty="0">
                <a:solidFill>
                  <a:srgbClr val="CC0000"/>
                </a:solidFill>
                <a:latin typeface="Arial"/>
                <a:cs typeface="Arial"/>
              </a:rPr>
              <a:t>value </a:t>
            </a:r>
            <a:r>
              <a:rPr sz="3350" b="1" spc="-915" dirty="0">
                <a:solidFill>
                  <a:srgbClr val="CC0000"/>
                </a:solidFill>
                <a:latin typeface="Arial"/>
                <a:cs typeface="Arial"/>
              </a:rPr>
              <a:t> </a:t>
            </a:r>
            <a:r>
              <a:rPr sz="3350" b="1" spc="-5" dirty="0">
                <a:solidFill>
                  <a:srgbClr val="CC0000"/>
                </a:solidFill>
                <a:latin typeface="Arial"/>
                <a:cs typeface="Arial"/>
              </a:rPr>
              <a:t>of </a:t>
            </a:r>
            <a:r>
              <a:rPr sz="3350" b="1" spc="-5" dirty="0">
                <a:solidFill>
                  <a:srgbClr val="CC0000"/>
                </a:solidFill>
                <a:latin typeface="Courier New"/>
                <a:cs typeface="Courier New"/>
              </a:rPr>
              <a:t>sum</a:t>
            </a:r>
            <a:r>
              <a:rPr sz="3350" b="1" spc="-1080" dirty="0">
                <a:solidFill>
                  <a:srgbClr val="CC0000"/>
                </a:solidFill>
                <a:latin typeface="Courier New"/>
                <a:cs typeface="Courier New"/>
              </a:rPr>
              <a:t> </a:t>
            </a:r>
            <a:r>
              <a:rPr sz="3350" b="1" spc="-5" dirty="0">
                <a:solidFill>
                  <a:srgbClr val="CC0000"/>
                </a:solidFill>
                <a:latin typeface="Arial"/>
                <a:cs typeface="Arial"/>
              </a:rPr>
              <a:t>at this  statement?</a:t>
            </a:r>
            <a:endParaRPr sz="3350" dirty="0">
              <a:latin typeface="Arial"/>
              <a:cs typeface="Arial"/>
            </a:endParaRPr>
          </a:p>
        </p:txBody>
      </p:sp>
      <p:grpSp>
        <p:nvGrpSpPr>
          <p:cNvPr id="8" name="object 8"/>
          <p:cNvGrpSpPr/>
          <p:nvPr/>
        </p:nvGrpSpPr>
        <p:grpSpPr>
          <a:xfrm>
            <a:off x="3979862" y="5996463"/>
            <a:ext cx="2392045" cy="172720"/>
            <a:chOff x="3979862" y="5996463"/>
            <a:chExt cx="2392045" cy="172720"/>
          </a:xfrm>
        </p:grpSpPr>
        <p:sp>
          <p:nvSpPr>
            <p:cNvPr id="9" name="object 9"/>
            <p:cNvSpPr/>
            <p:nvPr/>
          </p:nvSpPr>
          <p:spPr>
            <a:xfrm>
              <a:off x="3995102" y="6011703"/>
              <a:ext cx="2361565" cy="85090"/>
            </a:xfrm>
            <a:custGeom>
              <a:avLst/>
              <a:gdLst/>
              <a:ahLst/>
              <a:cxnLst/>
              <a:rect l="l" t="t" r="r" b="b"/>
              <a:pathLst>
                <a:path w="2361565" h="85089">
                  <a:moveTo>
                    <a:pt x="2361247" y="0"/>
                  </a:moveTo>
                  <a:lnTo>
                    <a:pt x="0" y="85089"/>
                  </a:lnTo>
                </a:path>
              </a:pathLst>
            </a:custGeom>
            <a:ln w="30480">
              <a:solidFill>
                <a:srgbClr val="CC0000"/>
              </a:solidFill>
            </a:ln>
          </p:spPr>
          <p:txBody>
            <a:bodyPr wrap="square" lIns="0" tIns="0" rIns="0" bIns="0" rtlCol="0"/>
            <a:lstStyle/>
            <a:p>
              <a:endParaRPr/>
            </a:p>
          </p:txBody>
        </p:sp>
        <p:pic>
          <p:nvPicPr>
            <p:cNvPr id="10" name="object 10"/>
            <p:cNvPicPr/>
            <p:nvPr/>
          </p:nvPicPr>
          <p:blipFill>
            <a:blip r:embed="rId2" cstate="print"/>
            <a:stretch>
              <a:fillRect/>
            </a:stretch>
          </p:blipFill>
          <p:spPr>
            <a:xfrm>
              <a:off x="3979862" y="6011298"/>
              <a:ext cx="223138" cy="157270"/>
            </a:xfrm>
            <a:prstGeom prst="rect">
              <a:avLst/>
            </a:prstGeom>
          </p:spPr>
        </p:pic>
      </p:grpSp>
      <p:sp>
        <p:nvSpPr>
          <p:cNvPr id="11" name="object 11"/>
          <p:cNvSpPr/>
          <p:nvPr/>
        </p:nvSpPr>
        <p:spPr>
          <a:xfrm>
            <a:off x="740409" y="3288817"/>
            <a:ext cx="2510155" cy="467995"/>
          </a:xfrm>
          <a:custGeom>
            <a:avLst/>
            <a:gdLst/>
            <a:ahLst/>
            <a:cxnLst/>
            <a:rect l="l" t="t" r="r" b="b"/>
            <a:pathLst>
              <a:path w="2510155" h="467995">
                <a:moveTo>
                  <a:pt x="2510154" y="0"/>
                </a:moveTo>
                <a:lnTo>
                  <a:pt x="0" y="0"/>
                </a:lnTo>
                <a:lnTo>
                  <a:pt x="0" y="467995"/>
                </a:lnTo>
                <a:lnTo>
                  <a:pt x="2510154" y="467995"/>
                </a:lnTo>
                <a:lnTo>
                  <a:pt x="2510154" y="0"/>
                </a:lnTo>
                <a:close/>
              </a:path>
            </a:pathLst>
          </a:custGeom>
          <a:solidFill>
            <a:srgbClr val="FFFFFF">
              <a:alpha val="84999"/>
            </a:srgbClr>
          </a:solidFill>
        </p:spPr>
        <p:txBody>
          <a:bodyPr wrap="square" lIns="0" tIns="0" rIns="0" bIns="0" rtlCol="0"/>
          <a:lstStyle/>
          <a:p>
            <a:endParaRPr/>
          </a:p>
        </p:txBody>
      </p:sp>
      <p:sp>
        <p:nvSpPr>
          <p:cNvPr id="12" name="object 12"/>
          <p:cNvSpPr/>
          <p:nvPr/>
        </p:nvSpPr>
        <p:spPr>
          <a:xfrm>
            <a:off x="1123314" y="4628984"/>
            <a:ext cx="3220720" cy="425450"/>
          </a:xfrm>
          <a:custGeom>
            <a:avLst/>
            <a:gdLst/>
            <a:ahLst/>
            <a:cxnLst/>
            <a:rect l="l" t="t" r="r" b="b"/>
            <a:pathLst>
              <a:path w="3220720" h="425450">
                <a:moveTo>
                  <a:pt x="3220097" y="0"/>
                </a:moveTo>
                <a:lnTo>
                  <a:pt x="0" y="0"/>
                </a:lnTo>
                <a:lnTo>
                  <a:pt x="0" y="425450"/>
                </a:lnTo>
                <a:lnTo>
                  <a:pt x="3220097" y="425450"/>
                </a:lnTo>
                <a:lnTo>
                  <a:pt x="3220097" y="0"/>
                </a:lnTo>
                <a:close/>
              </a:path>
            </a:pathLst>
          </a:custGeom>
          <a:solidFill>
            <a:srgbClr val="FFFFFF">
              <a:alpha val="84999"/>
            </a:srgbClr>
          </a:solidFill>
        </p:spPr>
        <p:txBody>
          <a:bodyPr wrap="square" lIns="0" tIns="0" rIns="0" bIns="0" rtlCol="0"/>
          <a:lstStyle/>
          <a:p>
            <a:endParaRPr/>
          </a:p>
        </p:txBody>
      </p:sp>
      <p:sp>
        <p:nvSpPr>
          <p:cNvPr id="13" name="object 13"/>
          <p:cNvSpPr/>
          <p:nvPr/>
        </p:nvSpPr>
        <p:spPr>
          <a:xfrm>
            <a:off x="825499" y="6288215"/>
            <a:ext cx="3385820" cy="478790"/>
          </a:xfrm>
          <a:custGeom>
            <a:avLst/>
            <a:gdLst/>
            <a:ahLst/>
            <a:cxnLst/>
            <a:rect l="l" t="t" r="r" b="b"/>
            <a:pathLst>
              <a:path w="3385820" h="478790">
                <a:moveTo>
                  <a:pt x="3385249" y="0"/>
                </a:moveTo>
                <a:lnTo>
                  <a:pt x="0" y="0"/>
                </a:lnTo>
                <a:lnTo>
                  <a:pt x="0" y="478632"/>
                </a:lnTo>
                <a:lnTo>
                  <a:pt x="3385249" y="478632"/>
                </a:lnTo>
                <a:lnTo>
                  <a:pt x="3385249" y="0"/>
                </a:lnTo>
                <a:close/>
              </a:path>
            </a:pathLst>
          </a:custGeom>
          <a:solidFill>
            <a:srgbClr val="FFFFFF">
              <a:alpha val="84999"/>
            </a:srgbClr>
          </a:solidFill>
        </p:spPr>
        <p:txBody>
          <a:bodyPr wrap="square" lIns="0" tIns="0" rIns="0" bIns="0" rtlCol="0"/>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76300" y="263978"/>
            <a:ext cx="2543810" cy="760095"/>
          </a:xfrm>
          <a:prstGeom prst="rect">
            <a:avLst/>
          </a:prstGeom>
        </p:spPr>
        <p:txBody>
          <a:bodyPr vert="horz" wrap="square" lIns="0" tIns="15240" rIns="0" bIns="0" rtlCol="0">
            <a:spAutoFit/>
          </a:bodyPr>
          <a:lstStyle/>
          <a:p>
            <a:pPr marL="12700">
              <a:lnSpc>
                <a:spcPct val="100000"/>
              </a:lnSpc>
              <a:spcBef>
                <a:spcPts val="120"/>
              </a:spcBef>
            </a:pPr>
            <a:r>
              <a:rPr spc="10" dirty="0"/>
              <a:t>Example</a:t>
            </a:r>
          </a:p>
        </p:txBody>
      </p:sp>
      <p:sp>
        <p:nvSpPr>
          <p:cNvPr id="3" name="object 3"/>
          <p:cNvSpPr txBox="1"/>
          <p:nvPr/>
        </p:nvSpPr>
        <p:spPr>
          <a:xfrm>
            <a:off x="855675" y="1996891"/>
            <a:ext cx="3649979" cy="3426460"/>
          </a:xfrm>
          <a:prstGeom prst="rect">
            <a:avLst/>
          </a:prstGeom>
        </p:spPr>
        <p:txBody>
          <a:bodyPr vert="horz" wrap="square" lIns="0" tIns="11430" rIns="0" bIns="0" rtlCol="0">
            <a:spAutoFit/>
          </a:bodyPr>
          <a:lstStyle/>
          <a:p>
            <a:pPr marL="27940" marR="17780">
              <a:lnSpc>
                <a:spcPct val="101400"/>
              </a:lnSpc>
              <a:spcBef>
                <a:spcPts val="90"/>
              </a:spcBef>
            </a:pP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05" dirty="0">
                <a:solidFill>
                  <a:srgbClr val="104E04"/>
                </a:solidFill>
                <a:latin typeface="Courier New"/>
                <a:cs typeface="Courier New"/>
              </a:rPr>
              <a:t> </a:t>
            </a:r>
            <a:r>
              <a:rPr sz="2750" b="1" spc="20" dirty="0">
                <a:latin typeface="Courier New"/>
                <a:cs typeface="Courier New"/>
              </a:rPr>
              <a:t>n</a:t>
            </a:r>
            <a:r>
              <a:rPr sz="2750" b="1" spc="-535" dirty="0">
                <a:latin typeface="Courier New"/>
                <a:cs typeface="Courier New"/>
              </a:rPr>
              <a:t> </a:t>
            </a:r>
            <a:r>
              <a:rPr sz="2750" b="1" spc="20" dirty="0">
                <a:latin typeface="Courier New"/>
                <a:cs typeface="Courier New"/>
              </a:rPr>
              <a:t>=</a:t>
            </a:r>
            <a:r>
              <a:rPr sz="2750" b="1" spc="-650" dirty="0">
                <a:latin typeface="Courier New"/>
                <a:cs typeface="Courier New"/>
              </a:rPr>
              <a:t> </a:t>
            </a:r>
            <a:r>
              <a:rPr sz="2750" b="1" spc="-235" dirty="0">
                <a:latin typeface="Courier New"/>
                <a:cs typeface="Courier New"/>
              </a:rPr>
              <a:t>readInpu</a:t>
            </a:r>
            <a:r>
              <a:rPr sz="2750" b="1" spc="-445" dirty="0">
                <a:latin typeface="Courier New"/>
                <a:cs typeface="Courier New"/>
              </a:rPr>
              <a:t>t</a:t>
            </a:r>
            <a:r>
              <a:rPr sz="2750" b="1" spc="-190" dirty="0">
                <a:latin typeface="Courier New"/>
                <a:cs typeface="Courier New"/>
              </a:rPr>
              <a:t>()</a:t>
            </a:r>
            <a:r>
              <a:rPr sz="2750" b="1" spc="20" dirty="0">
                <a:latin typeface="Courier New"/>
                <a:cs typeface="Courier New"/>
              </a:rPr>
              <a:t>;  </a:t>
            </a: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05" dirty="0">
                <a:solidFill>
                  <a:srgbClr val="104E04"/>
                </a:solidFill>
                <a:latin typeface="Courier New"/>
                <a:cs typeface="Courier New"/>
              </a:rPr>
              <a:t> </a:t>
            </a:r>
            <a:r>
              <a:rPr sz="2750" b="1" spc="20" dirty="0">
                <a:latin typeface="Courier New"/>
                <a:cs typeface="Courier New"/>
              </a:rPr>
              <a:t>i</a:t>
            </a:r>
            <a:r>
              <a:rPr sz="2750" b="1" spc="-535"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1</a:t>
            </a:r>
            <a:r>
              <a:rPr sz="2750" b="1" spc="20" dirty="0">
                <a:latin typeface="Courier New"/>
                <a:cs typeface="Courier New"/>
              </a:rPr>
              <a:t>;</a:t>
            </a:r>
            <a:endParaRPr sz="2750">
              <a:latin typeface="Courier New"/>
              <a:cs typeface="Courier New"/>
            </a:endParaRPr>
          </a:p>
          <a:p>
            <a:pPr marL="24765" marR="734695" indent="2540">
              <a:lnSpc>
                <a:spcPct val="101400"/>
              </a:lnSpc>
              <a:spcBef>
                <a:spcPts val="5"/>
              </a:spcBef>
            </a:pP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75" dirty="0">
                <a:solidFill>
                  <a:srgbClr val="104E04"/>
                </a:solidFill>
                <a:latin typeface="Courier New"/>
                <a:cs typeface="Courier New"/>
              </a:rPr>
              <a:t> </a:t>
            </a:r>
            <a:r>
              <a:rPr sz="2750" b="1" spc="-190" dirty="0">
                <a:latin typeface="Courier New"/>
                <a:cs typeface="Courier New"/>
              </a:rPr>
              <a:t>su</a:t>
            </a:r>
            <a:r>
              <a:rPr sz="2750" b="1" spc="20" dirty="0">
                <a:latin typeface="Courier New"/>
                <a:cs typeface="Courier New"/>
              </a:rPr>
              <a:t>m</a:t>
            </a:r>
            <a:r>
              <a:rPr sz="2750" b="1" spc="-605"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0</a:t>
            </a:r>
            <a:r>
              <a:rPr sz="2750" b="1" spc="20" dirty="0">
                <a:latin typeface="Courier New"/>
                <a:cs typeface="Courier New"/>
              </a:rPr>
              <a:t>;  </a:t>
            </a:r>
            <a:r>
              <a:rPr sz="2750" b="1" spc="-190" dirty="0">
                <a:solidFill>
                  <a:srgbClr val="104E04"/>
                </a:solidFill>
                <a:latin typeface="Courier New"/>
                <a:cs typeface="Courier New"/>
              </a:rPr>
              <a:t>va</a:t>
            </a:r>
            <a:r>
              <a:rPr sz="2750" b="1" spc="20" dirty="0">
                <a:solidFill>
                  <a:srgbClr val="104E04"/>
                </a:solidFill>
                <a:latin typeface="Courier New"/>
                <a:cs typeface="Courier New"/>
              </a:rPr>
              <a:t>r</a:t>
            </a:r>
            <a:r>
              <a:rPr sz="2750" b="1" spc="-690" dirty="0">
                <a:solidFill>
                  <a:srgbClr val="104E04"/>
                </a:solidFill>
                <a:latin typeface="Courier New"/>
                <a:cs typeface="Courier New"/>
              </a:rPr>
              <a:t> </a:t>
            </a:r>
            <a:r>
              <a:rPr sz="2750" b="1" spc="-204" dirty="0">
                <a:latin typeface="Courier New"/>
                <a:cs typeface="Courier New"/>
              </a:rPr>
              <a:t>pro</a:t>
            </a:r>
            <a:r>
              <a:rPr sz="2750" b="1" spc="20" dirty="0">
                <a:latin typeface="Courier New"/>
                <a:cs typeface="Courier New"/>
              </a:rPr>
              <a:t>d</a:t>
            </a:r>
            <a:r>
              <a:rPr sz="2750" b="1" spc="-620"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1</a:t>
            </a:r>
            <a:r>
              <a:rPr sz="2750" b="1" spc="20" dirty="0">
                <a:latin typeface="Courier New"/>
                <a:cs typeface="Courier New"/>
              </a:rPr>
              <a:t>;  </a:t>
            </a:r>
            <a:r>
              <a:rPr sz="2750" b="1" spc="-215" dirty="0">
                <a:solidFill>
                  <a:srgbClr val="104E04"/>
                </a:solidFill>
                <a:latin typeface="Courier New"/>
                <a:cs typeface="Courier New"/>
              </a:rPr>
              <a:t>whil</a:t>
            </a:r>
            <a:r>
              <a:rPr sz="2750" b="1" spc="20" dirty="0">
                <a:solidFill>
                  <a:srgbClr val="104E04"/>
                </a:solidFill>
                <a:latin typeface="Courier New"/>
                <a:cs typeface="Courier New"/>
              </a:rPr>
              <a:t>e</a:t>
            </a:r>
            <a:r>
              <a:rPr sz="2750" b="1" spc="-630" dirty="0">
                <a:solidFill>
                  <a:srgbClr val="104E04"/>
                </a:solidFill>
                <a:latin typeface="Courier New"/>
                <a:cs typeface="Courier New"/>
              </a:rPr>
              <a:t> </a:t>
            </a:r>
            <a:r>
              <a:rPr sz="2750" b="1" spc="-260" dirty="0">
                <a:latin typeface="Courier New"/>
                <a:cs typeface="Courier New"/>
              </a:rPr>
              <a:t>(</a:t>
            </a:r>
            <a:r>
              <a:rPr sz="2750" b="1" spc="20" dirty="0">
                <a:latin typeface="Courier New"/>
                <a:cs typeface="Courier New"/>
              </a:rPr>
              <a:t>i</a:t>
            </a:r>
            <a:r>
              <a:rPr sz="2750" b="1" spc="-675" dirty="0">
                <a:latin typeface="Courier New"/>
                <a:cs typeface="Courier New"/>
              </a:rPr>
              <a:t> </a:t>
            </a:r>
            <a:r>
              <a:rPr sz="2750" b="1" spc="-120" dirty="0">
                <a:latin typeface="Courier New"/>
                <a:cs typeface="Courier New"/>
              </a:rPr>
              <a:t>&lt;</a:t>
            </a:r>
            <a:r>
              <a:rPr sz="2750" b="1" spc="20" dirty="0">
                <a:latin typeface="Courier New"/>
                <a:cs typeface="Courier New"/>
              </a:rPr>
              <a:t>=</a:t>
            </a:r>
            <a:r>
              <a:rPr sz="2750" b="1" spc="-535" dirty="0">
                <a:latin typeface="Courier New"/>
                <a:cs typeface="Courier New"/>
              </a:rPr>
              <a:t> </a:t>
            </a:r>
            <a:r>
              <a:rPr sz="2750" b="1" spc="-260" dirty="0">
                <a:latin typeface="Courier New"/>
                <a:cs typeface="Courier New"/>
              </a:rPr>
              <a:t>n</a:t>
            </a:r>
            <a:r>
              <a:rPr sz="2750" b="1" spc="20" dirty="0">
                <a:latin typeface="Courier New"/>
                <a:cs typeface="Courier New"/>
              </a:rPr>
              <a:t>)</a:t>
            </a:r>
            <a:r>
              <a:rPr sz="2750" b="1" spc="-535" dirty="0">
                <a:latin typeface="Courier New"/>
                <a:cs typeface="Courier New"/>
              </a:rPr>
              <a:t> </a:t>
            </a:r>
            <a:r>
              <a:rPr sz="2750" b="1" spc="20" dirty="0">
                <a:latin typeface="Courier New"/>
                <a:cs typeface="Courier New"/>
              </a:rPr>
              <a:t>{</a:t>
            </a:r>
            <a:endParaRPr sz="2750">
              <a:latin typeface="Courier New"/>
              <a:cs typeface="Courier New"/>
            </a:endParaRPr>
          </a:p>
          <a:p>
            <a:pPr marL="380365" marR="380365" indent="1270">
              <a:lnSpc>
                <a:spcPct val="101400"/>
              </a:lnSpc>
            </a:pPr>
            <a:r>
              <a:rPr sz="2750" b="1" spc="-190" dirty="0">
                <a:latin typeface="Courier New"/>
                <a:cs typeface="Courier New"/>
              </a:rPr>
              <a:t>su</a:t>
            </a:r>
            <a:r>
              <a:rPr sz="2750" b="1" spc="20" dirty="0">
                <a:latin typeface="Courier New"/>
                <a:cs typeface="Courier New"/>
              </a:rPr>
              <a:t>m</a:t>
            </a:r>
            <a:r>
              <a:rPr sz="2750" b="1" spc="-605" dirty="0">
                <a:latin typeface="Courier New"/>
                <a:cs typeface="Courier New"/>
              </a:rPr>
              <a:t> </a:t>
            </a:r>
            <a:r>
              <a:rPr sz="2750" b="1" spc="20" dirty="0">
                <a:latin typeface="Courier New"/>
                <a:cs typeface="Courier New"/>
              </a:rPr>
              <a:t>=</a:t>
            </a:r>
            <a:r>
              <a:rPr sz="2750" b="1" spc="-605" dirty="0">
                <a:latin typeface="Courier New"/>
                <a:cs typeface="Courier New"/>
              </a:rPr>
              <a:t> </a:t>
            </a:r>
            <a:r>
              <a:rPr sz="2750" b="1" spc="-190" dirty="0">
                <a:latin typeface="Courier New"/>
                <a:cs typeface="Courier New"/>
              </a:rPr>
              <a:t>su</a:t>
            </a:r>
            <a:r>
              <a:rPr sz="2750" b="1" spc="20" dirty="0">
                <a:latin typeface="Courier New"/>
                <a:cs typeface="Courier New"/>
              </a:rPr>
              <a:t>m</a:t>
            </a:r>
            <a:r>
              <a:rPr sz="2750" b="1" spc="-605" dirty="0">
                <a:latin typeface="Courier New"/>
                <a:cs typeface="Courier New"/>
              </a:rPr>
              <a:t> </a:t>
            </a:r>
            <a:r>
              <a:rPr sz="2750" b="1" spc="20" dirty="0">
                <a:latin typeface="Courier New"/>
                <a:cs typeface="Courier New"/>
              </a:rPr>
              <a:t>+</a:t>
            </a:r>
            <a:r>
              <a:rPr sz="2750" b="1" spc="-535" dirty="0">
                <a:latin typeface="Courier New"/>
                <a:cs typeface="Courier New"/>
              </a:rPr>
              <a:t> </a:t>
            </a:r>
            <a:r>
              <a:rPr sz="2750" b="1" spc="-260" dirty="0">
                <a:latin typeface="Courier New"/>
                <a:cs typeface="Courier New"/>
              </a:rPr>
              <a:t>i</a:t>
            </a:r>
            <a:r>
              <a:rPr sz="2750" b="1" spc="20" dirty="0">
                <a:latin typeface="Courier New"/>
                <a:cs typeface="Courier New"/>
              </a:rPr>
              <a:t>;  </a:t>
            </a:r>
            <a:r>
              <a:rPr sz="2750" b="1" spc="-204" dirty="0">
                <a:latin typeface="Courier New"/>
                <a:cs typeface="Courier New"/>
              </a:rPr>
              <a:t>pro</a:t>
            </a:r>
            <a:r>
              <a:rPr sz="2750" b="1" spc="20" dirty="0">
                <a:latin typeface="Courier New"/>
                <a:cs typeface="Courier New"/>
              </a:rPr>
              <a:t>d</a:t>
            </a:r>
            <a:r>
              <a:rPr sz="2750" b="1" spc="-620" dirty="0">
                <a:latin typeface="Courier New"/>
                <a:cs typeface="Courier New"/>
              </a:rPr>
              <a:t> </a:t>
            </a:r>
            <a:r>
              <a:rPr sz="2750" b="1" spc="20" dirty="0">
                <a:latin typeface="Courier New"/>
                <a:cs typeface="Courier New"/>
              </a:rPr>
              <a:t>=</a:t>
            </a:r>
            <a:r>
              <a:rPr sz="2750" b="1" spc="-620" dirty="0">
                <a:latin typeface="Courier New"/>
                <a:cs typeface="Courier New"/>
              </a:rPr>
              <a:t> </a:t>
            </a:r>
            <a:r>
              <a:rPr sz="2750" b="1" spc="-204" dirty="0">
                <a:latin typeface="Courier New"/>
                <a:cs typeface="Courier New"/>
              </a:rPr>
              <a:t>pro</a:t>
            </a:r>
            <a:r>
              <a:rPr sz="2750" b="1" spc="20" dirty="0">
                <a:latin typeface="Courier New"/>
                <a:cs typeface="Courier New"/>
              </a:rPr>
              <a:t>d</a:t>
            </a:r>
            <a:r>
              <a:rPr sz="2750" b="1" spc="-620" dirty="0">
                <a:latin typeface="Courier New"/>
                <a:cs typeface="Courier New"/>
              </a:rPr>
              <a:t> </a:t>
            </a:r>
            <a:r>
              <a:rPr sz="4125" b="1" spc="30" baseline="-9090" dirty="0">
                <a:latin typeface="Courier New"/>
                <a:cs typeface="Courier New"/>
              </a:rPr>
              <a:t>*</a:t>
            </a:r>
            <a:r>
              <a:rPr sz="4125" b="1" spc="-802" baseline="-9090" dirty="0">
                <a:latin typeface="Courier New"/>
                <a:cs typeface="Courier New"/>
              </a:rPr>
              <a:t> </a:t>
            </a:r>
            <a:r>
              <a:rPr sz="2750" b="1" spc="-260" dirty="0">
                <a:latin typeface="Courier New"/>
                <a:cs typeface="Courier New"/>
              </a:rPr>
              <a:t>i</a:t>
            </a:r>
            <a:r>
              <a:rPr sz="2750" b="1" spc="20" dirty="0">
                <a:latin typeface="Courier New"/>
                <a:cs typeface="Courier New"/>
              </a:rPr>
              <a:t>;  i</a:t>
            </a:r>
            <a:r>
              <a:rPr sz="2750" b="1" spc="-535" dirty="0">
                <a:latin typeface="Courier New"/>
                <a:cs typeface="Courier New"/>
              </a:rPr>
              <a:t> </a:t>
            </a:r>
            <a:r>
              <a:rPr sz="2750" b="1" spc="20" dirty="0">
                <a:latin typeface="Courier New"/>
                <a:cs typeface="Courier New"/>
              </a:rPr>
              <a:t>=</a:t>
            </a:r>
            <a:r>
              <a:rPr sz="2750" b="1" spc="-535" dirty="0">
                <a:latin typeface="Courier New"/>
                <a:cs typeface="Courier New"/>
              </a:rPr>
              <a:t> </a:t>
            </a:r>
            <a:r>
              <a:rPr sz="2750" b="1" spc="20" dirty="0">
                <a:latin typeface="Courier New"/>
                <a:cs typeface="Courier New"/>
              </a:rPr>
              <a:t>i</a:t>
            </a:r>
            <a:r>
              <a:rPr sz="2750" b="1" spc="-535" dirty="0">
                <a:latin typeface="Courier New"/>
                <a:cs typeface="Courier New"/>
              </a:rPr>
              <a:t> </a:t>
            </a:r>
            <a:r>
              <a:rPr sz="2750" b="1" spc="20" dirty="0">
                <a:latin typeface="Courier New"/>
                <a:cs typeface="Courier New"/>
              </a:rPr>
              <a:t>+</a:t>
            </a:r>
            <a:r>
              <a:rPr sz="2750" b="1" spc="-585" dirty="0">
                <a:latin typeface="Courier New"/>
                <a:cs typeface="Courier New"/>
              </a:rPr>
              <a:t> </a:t>
            </a:r>
            <a:r>
              <a:rPr sz="2750" b="1" spc="-165" dirty="0">
                <a:latin typeface="Courier New"/>
                <a:cs typeface="Courier New"/>
              </a:rPr>
              <a:t>1</a:t>
            </a:r>
            <a:r>
              <a:rPr sz="2750" b="1" spc="20" dirty="0">
                <a:latin typeface="Courier New"/>
                <a:cs typeface="Courier New"/>
              </a:rPr>
              <a:t>;</a:t>
            </a:r>
            <a:endParaRPr sz="2750">
              <a:latin typeface="Courier New"/>
              <a:cs typeface="Courier New"/>
            </a:endParaRPr>
          </a:p>
        </p:txBody>
      </p:sp>
      <p:sp>
        <p:nvSpPr>
          <p:cNvPr id="4" name="object 4"/>
          <p:cNvSpPr txBox="1"/>
          <p:nvPr/>
        </p:nvSpPr>
        <p:spPr>
          <a:xfrm>
            <a:off x="880181" y="5397920"/>
            <a:ext cx="238125" cy="450850"/>
          </a:xfrm>
          <a:prstGeom prst="rect">
            <a:avLst/>
          </a:prstGeom>
        </p:spPr>
        <p:txBody>
          <a:bodyPr vert="horz" wrap="square" lIns="0" tIns="17780" rIns="0" bIns="0" rtlCol="0">
            <a:spAutoFit/>
          </a:bodyPr>
          <a:lstStyle/>
          <a:p>
            <a:pPr marL="12700">
              <a:lnSpc>
                <a:spcPct val="100000"/>
              </a:lnSpc>
              <a:spcBef>
                <a:spcPts val="140"/>
              </a:spcBef>
            </a:pPr>
            <a:r>
              <a:rPr sz="2750" b="1" spc="20" dirty="0">
                <a:latin typeface="Courier New"/>
                <a:cs typeface="Courier New"/>
              </a:rPr>
              <a:t>}</a:t>
            </a:r>
            <a:endParaRPr sz="2750">
              <a:latin typeface="Courier New"/>
              <a:cs typeface="Courier New"/>
            </a:endParaRPr>
          </a:p>
        </p:txBody>
      </p:sp>
      <p:sp>
        <p:nvSpPr>
          <p:cNvPr id="5" name="object 5"/>
          <p:cNvSpPr txBox="1"/>
          <p:nvPr/>
        </p:nvSpPr>
        <p:spPr>
          <a:xfrm>
            <a:off x="866881" y="5823040"/>
            <a:ext cx="3091815" cy="450850"/>
          </a:xfrm>
          <a:prstGeom prst="rect">
            <a:avLst/>
          </a:prstGeom>
        </p:spPr>
        <p:txBody>
          <a:bodyPr vert="horz" wrap="square" lIns="0" tIns="17780" rIns="0" bIns="0" rtlCol="0">
            <a:spAutoFit/>
          </a:bodyPr>
          <a:lstStyle/>
          <a:p>
            <a:pPr marL="12700">
              <a:lnSpc>
                <a:spcPct val="100000"/>
              </a:lnSpc>
              <a:spcBef>
                <a:spcPts val="140"/>
              </a:spcBef>
            </a:pPr>
            <a:r>
              <a:rPr sz="2750" b="1" spc="-235" dirty="0">
                <a:latin typeface="Courier New"/>
                <a:cs typeface="Courier New"/>
              </a:rPr>
              <a:t>console.log(sum);</a:t>
            </a:r>
            <a:endParaRPr sz="2750">
              <a:latin typeface="Courier New"/>
              <a:cs typeface="Courier New"/>
            </a:endParaRPr>
          </a:p>
        </p:txBody>
      </p:sp>
      <p:sp>
        <p:nvSpPr>
          <p:cNvPr id="6" name="object 6"/>
          <p:cNvSpPr txBox="1"/>
          <p:nvPr/>
        </p:nvSpPr>
        <p:spPr>
          <a:xfrm>
            <a:off x="866881" y="6248160"/>
            <a:ext cx="3268979" cy="450850"/>
          </a:xfrm>
          <a:prstGeom prst="rect">
            <a:avLst/>
          </a:prstGeom>
        </p:spPr>
        <p:txBody>
          <a:bodyPr vert="horz" wrap="square" lIns="0" tIns="17780" rIns="0" bIns="0" rtlCol="0">
            <a:spAutoFit/>
          </a:bodyPr>
          <a:lstStyle/>
          <a:p>
            <a:pPr marL="12700">
              <a:lnSpc>
                <a:spcPct val="100000"/>
              </a:lnSpc>
              <a:spcBef>
                <a:spcPts val="140"/>
              </a:spcBef>
            </a:pPr>
            <a:r>
              <a:rPr sz="2750" b="1" spc="-235" dirty="0">
                <a:latin typeface="Courier New"/>
                <a:cs typeface="Courier New"/>
              </a:rPr>
              <a:t>console.log(prod);</a:t>
            </a:r>
            <a:endParaRPr sz="2750">
              <a:latin typeface="Courier New"/>
              <a:cs typeface="Courier New"/>
            </a:endParaRPr>
          </a:p>
        </p:txBody>
      </p:sp>
      <p:sp>
        <p:nvSpPr>
          <p:cNvPr id="7" name="object 7"/>
          <p:cNvSpPr txBox="1"/>
          <p:nvPr/>
        </p:nvSpPr>
        <p:spPr>
          <a:xfrm>
            <a:off x="6299200" y="4818380"/>
            <a:ext cx="2935605" cy="1811020"/>
          </a:xfrm>
          <a:prstGeom prst="rect">
            <a:avLst/>
          </a:prstGeom>
        </p:spPr>
        <p:txBody>
          <a:bodyPr vert="horz" wrap="square" lIns="0" tIns="12700" rIns="0" bIns="0" rtlCol="0">
            <a:spAutoFit/>
          </a:bodyPr>
          <a:lstStyle/>
          <a:p>
            <a:pPr marL="12700" marR="5080" algn="just">
              <a:lnSpc>
                <a:spcPct val="116599"/>
              </a:lnSpc>
              <a:spcBef>
                <a:spcPts val="100"/>
              </a:spcBef>
            </a:pPr>
            <a:r>
              <a:rPr sz="3350" b="1" spc="-5" dirty="0">
                <a:solidFill>
                  <a:srgbClr val="CC0000"/>
                </a:solidFill>
                <a:latin typeface="Arial"/>
                <a:cs typeface="Arial"/>
              </a:rPr>
              <a:t>Slice </a:t>
            </a:r>
            <a:r>
              <a:rPr sz="3350" b="1" spc="-25" dirty="0">
                <a:solidFill>
                  <a:srgbClr val="CC0000"/>
                </a:solidFill>
                <a:latin typeface="Arial"/>
                <a:cs typeface="Arial"/>
              </a:rPr>
              <a:t>for </a:t>
            </a:r>
            <a:r>
              <a:rPr sz="3350" b="1" spc="-20" dirty="0">
                <a:solidFill>
                  <a:srgbClr val="CC0000"/>
                </a:solidFill>
                <a:latin typeface="Arial"/>
                <a:cs typeface="Arial"/>
              </a:rPr>
              <a:t>value </a:t>
            </a:r>
            <a:r>
              <a:rPr sz="3350" b="1" spc="-919" dirty="0">
                <a:solidFill>
                  <a:srgbClr val="CC0000"/>
                </a:solidFill>
                <a:latin typeface="Arial"/>
                <a:cs typeface="Arial"/>
              </a:rPr>
              <a:t> </a:t>
            </a:r>
            <a:r>
              <a:rPr sz="3350" b="1" spc="-5" dirty="0">
                <a:solidFill>
                  <a:srgbClr val="CC0000"/>
                </a:solidFill>
                <a:latin typeface="Arial"/>
                <a:cs typeface="Arial"/>
              </a:rPr>
              <a:t>of </a:t>
            </a:r>
            <a:r>
              <a:rPr sz="3350" b="1" spc="-5" dirty="0">
                <a:solidFill>
                  <a:srgbClr val="CC0000"/>
                </a:solidFill>
                <a:latin typeface="Courier New"/>
                <a:cs typeface="Courier New"/>
              </a:rPr>
              <a:t>prod</a:t>
            </a:r>
            <a:r>
              <a:rPr sz="3350" b="1" spc="-1080" dirty="0">
                <a:solidFill>
                  <a:srgbClr val="CC0000"/>
                </a:solidFill>
                <a:latin typeface="Courier New"/>
                <a:cs typeface="Courier New"/>
              </a:rPr>
              <a:t> </a:t>
            </a:r>
            <a:r>
              <a:rPr sz="3350" b="1" spc="-5" dirty="0">
                <a:solidFill>
                  <a:srgbClr val="CC0000"/>
                </a:solidFill>
                <a:latin typeface="Arial"/>
                <a:cs typeface="Arial"/>
              </a:rPr>
              <a:t>at this  statement</a:t>
            </a:r>
            <a:endParaRPr sz="3350" dirty="0">
              <a:latin typeface="Arial"/>
              <a:cs typeface="Arial"/>
            </a:endParaRPr>
          </a:p>
        </p:txBody>
      </p:sp>
      <p:grpSp>
        <p:nvGrpSpPr>
          <p:cNvPr id="8" name="object 8"/>
          <p:cNvGrpSpPr/>
          <p:nvPr/>
        </p:nvGrpSpPr>
        <p:grpSpPr>
          <a:xfrm>
            <a:off x="4150042" y="6358096"/>
            <a:ext cx="2136775" cy="210185"/>
            <a:chOff x="4150042" y="6358096"/>
            <a:chExt cx="2136775" cy="210185"/>
          </a:xfrm>
        </p:grpSpPr>
        <p:sp>
          <p:nvSpPr>
            <p:cNvPr id="9" name="object 9"/>
            <p:cNvSpPr/>
            <p:nvPr/>
          </p:nvSpPr>
          <p:spPr>
            <a:xfrm>
              <a:off x="4165282" y="6373336"/>
              <a:ext cx="2106295" cy="127635"/>
            </a:xfrm>
            <a:custGeom>
              <a:avLst/>
              <a:gdLst/>
              <a:ahLst/>
              <a:cxnLst/>
              <a:rect l="l" t="t" r="r" b="b"/>
              <a:pathLst>
                <a:path w="2106295" h="127635">
                  <a:moveTo>
                    <a:pt x="2105977" y="0"/>
                  </a:moveTo>
                  <a:lnTo>
                    <a:pt x="0" y="127635"/>
                  </a:lnTo>
                </a:path>
              </a:pathLst>
            </a:custGeom>
            <a:ln w="30480">
              <a:solidFill>
                <a:srgbClr val="CC0000"/>
              </a:solidFill>
            </a:ln>
          </p:spPr>
          <p:txBody>
            <a:bodyPr wrap="square" lIns="0" tIns="0" rIns="0" bIns="0" rtlCol="0"/>
            <a:lstStyle/>
            <a:p>
              <a:endParaRPr/>
            </a:p>
          </p:txBody>
        </p:sp>
        <p:pic>
          <p:nvPicPr>
            <p:cNvPr id="10" name="object 10"/>
            <p:cNvPicPr/>
            <p:nvPr/>
          </p:nvPicPr>
          <p:blipFill>
            <a:blip r:embed="rId2" cstate="print"/>
            <a:stretch>
              <a:fillRect/>
            </a:stretch>
          </p:blipFill>
          <p:spPr>
            <a:xfrm>
              <a:off x="4150042" y="6410886"/>
              <a:ext cx="224472" cy="157120"/>
            </a:xfrm>
            <a:prstGeom prst="rect">
              <a:avLst/>
            </a:prstGeom>
          </p:spPr>
        </p:pic>
      </p:grpSp>
      <p:sp>
        <p:nvSpPr>
          <p:cNvPr id="11" name="object 11"/>
          <p:cNvSpPr/>
          <p:nvPr/>
        </p:nvSpPr>
        <p:spPr>
          <a:xfrm>
            <a:off x="719137" y="2863367"/>
            <a:ext cx="2531745" cy="511175"/>
          </a:xfrm>
          <a:custGeom>
            <a:avLst/>
            <a:gdLst/>
            <a:ahLst/>
            <a:cxnLst/>
            <a:rect l="l" t="t" r="r" b="b"/>
            <a:pathLst>
              <a:path w="2531745" h="511175">
                <a:moveTo>
                  <a:pt x="2531427" y="0"/>
                </a:moveTo>
                <a:lnTo>
                  <a:pt x="0" y="0"/>
                </a:lnTo>
                <a:lnTo>
                  <a:pt x="0" y="510552"/>
                </a:lnTo>
                <a:lnTo>
                  <a:pt x="2531427" y="510552"/>
                </a:lnTo>
                <a:lnTo>
                  <a:pt x="2531427" y="0"/>
                </a:lnTo>
                <a:close/>
              </a:path>
            </a:pathLst>
          </a:custGeom>
          <a:solidFill>
            <a:srgbClr val="FFFFFF">
              <a:alpha val="84999"/>
            </a:srgbClr>
          </a:solidFill>
        </p:spPr>
        <p:txBody>
          <a:bodyPr wrap="square" lIns="0" tIns="0" rIns="0" bIns="0" rtlCol="0"/>
          <a:lstStyle/>
          <a:p>
            <a:endParaRPr/>
          </a:p>
        </p:txBody>
      </p:sp>
      <p:sp>
        <p:nvSpPr>
          <p:cNvPr id="12" name="object 12"/>
          <p:cNvSpPr/>
          <p:nvPr/>
        </p:nvSpPr>
        <p:spPr>
          <a:xfrm>
            <a:off x="1038225" y="4203547"/>
            <a:ext cx="2829560" cy="404495"/>
          </a:xfrm>
          <a:custGeom>
            <a:avLst/>
            <a:gdLst/>
            <a:ahLst/>
            <a:cxnLst/>
            <a:rect l="l" t="t" r="r" b="b"/>
            <a:pathLst>
              <a:path w="2829560" h="404495">
                <a:moveTo>
                  <a:pt x="2829242" y="0"/>
                </a:moveTo>
                <a:lnTo>
                  <a:pt x="0" y="0"/>
                </a:lnTo>
                <a:lnTo>
                  <a:pt x="0" y="404164"/>
                </a:lnTo>
                <a:lnTo>
                  <a:pt x="2829242" y="404164"/>
                </a:lnTo>
                <a:lnTo>
                  <a:pt x="2829242" y="0"/>
                </a:lnTo>
                <a:close/>
              </a:path>
            </a:pathLst>
          </a:custGeom>
          <a:solidFill>
            <a:srgbClr val="FFFFFF">
              <a:alpha val="84999"/>
            </a:srgbClr>
          </a:solidFill>
        </p:spPr>
        <p:txBody>
          <a:bodyPr wrap="square" lIns="0" tIns="0" rIns="0" bIns="0" rtlCol="0"/>
          <a:lstStyle/>
          <a:p>
            <a:endParaRPr/>
          </a:p>
        </p:txBody>
      </p:sp>
      <p:sp>
        <p:nvSpPr>
          <p:cNvPr id="13" name="object 13"/>
          <p:cNvSpPr/>
          <p:nvPr/>
        </p:nvSpPr>
        <p:spPr>
          <a:xfrm>
            <a:off x="782955" y="5905347"/>
            <a:ext cx="3233420" cy="425450"/>
          </a:xfrm>
          <a:custGeom>
            <a:avLst/>
            <a:gdLst/>
            <a:ahLst/>
            <a:cxnLst/>
            <a:rect l="l" t="t" r="r" b="b"/>
            <a:pathLst>
              <a:path w="3233420" h="425450">
                <a:moveTo>
                  <a:pt x="3233420" y="0"/>
                </a:moveTo>
                <a:lnTo>
                  <a:pt x="0" y="0"/>
                </a:lnTo>
                <a:lnTo>
                  <a:pt x="0" y="425443"/>
                </a:lnTo>
                <a:lnTo>
                  <a:pt x="3233420" y="425443"/>
                </a:lnTo>
                <a:lnTo>
                  <a:pt x="3233420" y="0"/>
                </a:lnTo>
                <a:close/>
              </a:path>
            </a:pathLst>
          </a:custGeom>
          <a:solidFill>
            <a:srgbClr val="FFFFFF">
              <a:alpha val="84999"/>
            </a:srgbClr>
          </a:solidFill>
        </p:spPr>
        <p:txBody>
          <a:bodyPr wrap="square" lIns="0" tIns="0" rIns="0" bIns="0" rtlCol="0"/>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76300" y="263978"/>
            <a:ext cx="2543810" cy="760095"/>
          </a:xfrm>
          <a:prstGeom prst="rect">
            <a:avLst/>
          </a:prstGeom>
        </p:spPr>
        <p:txBody>
          <a:bodyPr vert="horz" wrap="square" lIns="0" tIns="15240" rIns="0" bIns="0" rtlCol="0">
            <a:spAutoFit/>
          </a:bodyPr>
          <a:lstStyle/>
          <a:p>
            <a:pPr marL="12700">
              <a:lnSpc>
                <a:spcPct val="100000"/>
              </a:lnSpc>
              <a:spcBef>
                <a:spcPts val="120"/>
              </a:spcBef>
            </a:pPr>
            <a:r>
              <a:rPr spc="10" dirty="0"/>
              <a:t>Example</a:t>
            </a:r>
          </a:p>
        </p:txBody>
      </p:sp>
      <p:sp>
        <p:nvSpPr>
          <p:cNvPr id="3" name="object 3"/>
          <p:cNvSpPr txBox="1">
            <a:spLocks noGrp="1"/>
          </p:cNvSpPr>
          <p:nvPr>
            <p:ph sz="half" idx="2"/>
          </p:nvPr>
        </p:nvSpPr>
        <p:spPr>
          <a:prstGeom prst="rect">
            <a:avLst/>
          </a:prstGeom>
        </p:spPr>
        <p:txBody>
          <a:bodyPr vert="horz" wrap="square" lIns="0" tIns="11430" rIns="0" bIns="0" rtlCol="0">
            <a:spAutoFit/>
          </a:bodyPr>
          <a:lstStyle/>
          <a:p>
            <a:pPr marL="66040" marR="55880">
              <a:lnSpc>
                <a:spcPct val="101400"/>
              </a:lnSpc>
              <a:spcBef>
                <a:spcPts val="90"/>
              </a:spcBef>
            </a:pPr>
            <a:r>
              <a:rPr spc="-190" dirty="0">
                <a:solidFill>
                  <a:srgbClr val="104E04"/>
                </a:solidFill>
              </a:rPr>
              <a:t>va</a:t>
            </a:r>
            <a:r>
              <a:rPr spc="20" dirty="0">
                <a:solidFill>
                  <a:srgbClr val="104E04"/>
                </a:solidFill>
              </a:rPr>
              <a:t>r</a:t>
            </a:r>
            <a:r>
              <a:rPr spc="-605" dirty="0">
                <a:solidFill>
                  <a:srgbClr val="104E04"/>
                </a:solidFill>
              </a:rPr>
              <a:t> </a:t>
            </a:r>
            <a:r>
              <a:rPr spc="20" dirty="0"/>
              <a:t>n</a:t>
            </a:r>
            <a:r>
              <a:rPr spc="-535" dirty="0"/>
              <a:t> </a:t>
            </a:r>
            <a:r>
              <a:rPr spc="20" dirty="0"/>
              <a:t>=</a:t>
            </a:r>
            <a:r>
              <a:rPr spc="-650" dirty="0"/>
              <a:t> </a:t>
            </a:r>
            <a:r>
              <a:rPr spc="-235" dirty="0"/>
              <a:t>readInpu</a:t>
            </a:r>
            <a:r>
              <a:rPr spc="-445" dirty="0"/>
              <a:t>t</a:t>
            </a:r>
            <a:r>
              <a:rPr spc="-190" dirty="0"/>
              <a:t>()</a:t>
            </a:r>
            <a:r>
              <a:rPr spc="20" dirty="0"/>
              <a:t>;  </a:t>
            </a:r>
            <a:r>
              <a:rPr spc="-190" dirty="0">
                <a:solidFill>
                  <a:srgbClr val="104E04"/>
                </a:solidFill>
              </a:rPr>
              <a:t>va</a:t>
            </a:r>
            <a:r>
              <a:rPr spc="20" dirty="0">
                <a:solidFill>
                  <a:srgbClr val="104E04"/>
                </a:solidFill>
              </a:rPr>
              <a:t>r</a:t>
            </a:r>
            <a:r>
              <a:rPr spc="-605" dirty="0">
                <a:solidFill>
                  <a:srgbClr val="104E04"/>
                </a:solidFill>
              </a:rPr>
              <a:t> </a:t>
            </a:r>
            <a:r>
              <a:rPr spc="20" dirty="0"/>
              <a:t>i</a:t>
            </a:r>
            <a:r>
              <a:rPr spc="-535" dirty="0"/>
              <a:t> </a:t>
            </a:r>
            <a:r>
              <a:rPr spc="20" dirty="0"/>
              <a:t>=</a:t>
            </a:r>
            <a:r>
              <a:rPr spc="-585" dirty="0"/>
              <a:t> </a:t>
            </a:r>
            <a:r>
              <a:rPr spc="-165" dirty="0"/>
              <a:t>1</a:t>
            </a:r>
            <a:r>
              <a:rPr spc="20" dirty="0"/>
              <a:t>;</a:t>
            </a:r>
          </a:p>
          <a:p>
            <a:pPr marL="63500" marR="772795" indent="2540">
              <a:lnSpc>
                <a:spcPct val="101400"/>
              </a:lnSpc>
              <a:spcBef>
                <a:spcPts val="5"/>
              </a:spcBef>
            </a:pPr>
            <a:r>
              <a:rPr spc="-190" dirty="0">
                <a:solidFill>
                  <a:srgbClr val="104E04"/>
                </a:solidFill>
              </a:rPr>
              <a:t>va</a:t>
            </a:r>
            <a:r>
              <a:rPr spc="20" dirty="0">
                <a:solidFill>
                  <a:srgbClr val="104E04"/>
                </a:solidFill>
              </a:rPr>
              <a:t>r</a:t>
            </a:r>
            <a:r>
              <a:rPr spc="-675" dirty="0">
                <a:solidFill>
                  <a:srgbClr val="104E04"/>
                </a:solidFill>
              </a:rPr>
              <a:t> </a:t>
            </a:r>
            <a:r>
              <a:rPr spc="-190" dirty="0"/>
              <a:t>su</a:t>
            </a:r>
            <a:r>
              <a:rPr spc="20" dirty="0"/>
              <a:t>m</a:t>
            </a:r>
            <a:r>
              <a:rPr spc="-605" dirty="0"/>
              <a:t> </a:t>
            </a:r>
            <a:r>
              <a:rPr spc="20" dirty="0"/>
              <a:t>=</a:t>
            </a:r>
            <a:r>
              <a:rPr spc="-585" dirty="0"/>
              <a:t> </a:t>
            </a:r>
            <a:r>
              <a:rPr spc="-165" dirty="0"/>
              <a:t>0</a:t>
            </a:r>
            <a:r>
              <a:rPr spc="20" dirty="0"/>
              <a:t>;  </a:t>
            </a:r>
            <a:r>
              <a:rPr spc="-190" dirty="0">
                <a:solidFill>
                  <a:srgbClr val="104E04"/>
                </a:solidFill>
              </a:rPr>
              <a:t>va</a:t>
            </a:r>
            <a:r>
              <a:rPr spc="20" dirty="0">
                <a:solidFill>
                  <a:srgbClr val="104E04"/>
                </a:solidFill>
              </a:rPr>
              <a:t>r</a:t>
            </a:r>
            <a:r>
              <a:rPr spc="-690" dirty="0">
                <a:solidFill>
                  <a:srgbClr val="104E04"/>
                </a:solidFill>
              </a:rPr>
              <a:t> </a:t>
            </a:r>
            <a:r>
              <a:rPr spc="-204" dirty="0"/>
              <a:t>pro</a:t>
            </a:r>
            <a:r>
              <a:rPr spc="20" dirty="0"/>
              <a:t>d</a:t>
            </a:r>
            <a:r>
              <a:rPr spc="-620" dirty="0"/>
              <a:t> </a:t>
            </a:r>
            <a:r>
              <a:rPr spc="20" dirty="0"/>
              <a:t>=</a:t>
            </a:r>
            <a:r>
              <a:rPr spc="-585" dirty="0"/>
              <a:t> </a:t>
            </a:r>
            <a:r>
              <a:rPr spc="-165" dirty="0"/>
              <a:t>1</a:t>
            </a:r>
            <a:r>
              <a:rPr spc="20" dirty="0"/>
              <a:t>;  </a:t>
            </a:r>
            <a:r>
              <a:rPr spc="-215" dirty="0">
                <a:solidFill>
                  <a:srgbClr val="104E04"/>
                </a:solidFill>
              </a:rPr>
              <a:t>whil</a:t>
            </a:r>
            <a:r>
              <a:rPr spc="20" dirty="0">
                <a:solidFill>
                  <a:srgbClr val="104E04"/>
                </a:solidFill>
              </a:rPr>
              <a:t>e</a:t>
            </a:r>
            <a:r>
              <a:rPr spc="-630" dirty="0">
                <a:solidFill>
                  <a:srgbClr val="104E04"/>
                </a:solidFill>
              </a:rPr>
              <a:t> </a:t>
            </a:r>
            <a:r>
              <a:rPr spc="-260" dirty="0"/>
              <a:t>(</a:t>
            </a:r>
            <a:r>
              <a:rPr spc="20" dirty="0"/>
              <a:t>i</a:t>
            </a:r>
            <a:r>
              <a:rPr spc="-675" dirty="0"/>
              <a:t> </a:t>
            </a:r>
            <a:r>
              <a:rPr spc="-120" dirty="0"/>
              <a:t>&lt;</a:t>
            </a:r>
            <a:r>
              <a:rPr spc="20" dirty="0"/>
              <a:t>=</a:t>
            </a:r>
            <a:r>
              <a:rPr spc="-535" dirty="0"/>
              <a:t> </a:t>
            </a:r>
            <a:r>
              <a:rPr spc="-260" dirty="0"/>
              <a:t>n</a:t>
            </a:r>
            <a:r>
              <a:rPr spc="20" dirty="0"/>
              <a:t>)</a:t>
            </a:r>
            <a:r>
              <a:rPr spc="-535" dirty="0"/>
              <a:t> </a:t>
            </a:r>
            <a:r>
              <a:rPr spc="20" dirty="0"/>
              <a:t>{</a:t>
            </a:r>
          </a:p>
          <a:p>
            <a:pPr marL="418465" marR="418465" indent="1270">
              <a:lnSpc>
                <a:spcPct val="101400"/>
              </a:lnSpc>
            </a:pPr>
            <a:r>
              <a:rPr spc="-190" dirty="0"/>
              <a:t>su</a:t>
            </a:r>
            <a:r>
              <a:rPr spc="20" dirty="0"/>
              <a:t>m</a:t>
            </a:r>
            <a:r>
              <a:rPr spc="-605" dirty="0"/>
              <a:t> </a:t>
            </a:r>
            <a:r>
              <a:rPr spc="20" dirty="0"/>
              <a:t>=</a:t>
            </a:r>
            <a:r>
              <a:rPr spc="-605" dirty="0"/>
              <a:t> </a:t>
            </a:r>
            <a:r>
              <a:rPr spc="-190" dirty="0"/>
              <a:t>su</a:t>
            </a:r>
            <a:r>
              <a:rPr spc="20" dirty="0"/>
              <a:t>m</a:t>
            </a:r>
            <a:r>
              <a:rPr spc="-605" dirty="0"/>
              <a:t> </a:t>
            </a:r>
            <a:r>
              <a:rPr spc="20" dirty="0"/>
              <a:t>+</a:t>
            </a:r>
            <a:r>
              <a:rPr spc="-535" dirty="0"/>
              <a:t> </a:t>
            </a:r>
            <a:r>
              <a:rPr spc="-260" dirty="0"/>
              <a:t>i</a:t>
            </a:r>
            <a:r>
              <a:rPr spc="20" dirty="0"/>
              <a:t>;  </a:t>
            </a:r>
            <a:r>
              <a:rPr spc="-204" dirty="0"/>
              <a:t>pro</a:t>
            </a:r>
            <a:r>
              <a:rPr spc="20" dirty="0"/>
              <a:t>d</a:t>
            </a:r>
            <a:r>
              <a:rPr spc="-620" dirty="0"/>
              <a:t> </a:t>
            </a:r>
            <a:r>
              <a:rPr spc="20" dirty="0"/>
              <a:t>=</a:t>
            </a:r>
            <a:r>
              <a:rPr spc="-620" dirty="0"/>
              <a:t> </a:t>
            </a:r>
            <a:r>
              <a:rPr spc="-204" dirty="0"/>
              <a:t>pro</a:t>
            </a:r>
            <a:r>
              <a:rPr spc="20" dirty="0"/>
              <a:t>d</a:t>
            </a:r>
            <a:r>
              <a:rPr spc="-620" dirty="0"/>
              <a:t> </a:t>
            </a:r>
            <a:r>
              <a:rPr sz="4125" spc="30" baseline="-9090" dirty="0"/>
              <a:t>*</a:t>
            </a:r>
            <a:r>
              <a:rPr sz="4125" spc="-802" baseline="-9090" dirty="0"/>
              <a:t> </a:t>
            </a:r>
            <a:r>
              <a:rPr sz="2750" spc="-260" dirty="0"/>
              <a:t>i</a:t>
            </a:r>
            <a:r>
              <a:rPr sz="2750" spc="20" dirty="0"/>
              <a:t>;  i</a:t>
            </a:r>
            <a:r>
              <a:rPr sz="2750" spc="-535" dirty="0"/>
              <a:t> </a:t>
            </a:r>
            <a:r>
              <a:rPr sz="2750" spc="20" dirty="0"/>
              <a:t>=</a:t>
            </a:r>
            <a:r>
              <a:rPr sz="2750" spc="-535" dirty="0"/>
              <a:t> </a:t>
            </a:r>
            <a:r>
              <a:rPr sz="2750" spc="20" dirty="0"/>
              <a:t>i</a:t>
            </a:r>
            <a:r>
              <a:rPr sz="2750" spc="-535" dirty="0"/>
              <a:t> </a:t>
            </a:r>
            <a:r>
              <a:rPr sz="2750" spc="20" dirty="0"/>
              <a:t>+</a:t>
            </a:r>
            <a:r>
              <a:rPr sz="2750" spc="-585" dirty="0"/>
              <a:t> </a:t>
            </a:r>
            <a:r>
              <a:rPr sz="2750" spc="-165" dirty="0"/>
              <a:t>1</a:t>
            </a:r>
            <a:r>
              <a:rPr sz="2750" spc="20" dirty="0"/>
              <a:t>;</a:t>
            </a:r>
            <a:endParaRPr sz="2750"/>
          </a:p>
          <a:p>
            <a:pPr marL="74930">
              <a:lnSpc>
                <a:spcPct val="100000"/>
              </a:lnSpc>
              <a:spcBef>
                <a:spcPts val="45"/>
              </a:spcBef>
            </a:pPr>
            <a:r>
              <a:rPr spc="20" dirty="0"/>
              <a:t>}</a:t>
            </a:r>
          </a:p>
          <a:p>
            <a:pPr marL="61594" marR="412750">
              <a:lnSpc>
                <a:spcPct val="101400"/>
              </a:lnSpc>
              <a:spcBef>
                <a:spcPts val="5"/>
              </a:spcBef>
            </a:pPr>
            <a:r>
              <a:rPr spc="-235" dirty="0"/>
              <a:t>console.log(sum); </a:t>
            </a:r>
            <a:r>
              <a:rPr spc="-1639" dirty="0"/>
              <a:t> </a:t>
            </a:r>
            <a:r>
              <a:rPr spc="-225" dirty="0"/>
              <a:t>c</a:t>
            </a:r>
            <a:r>
              <a:rPr spc="-229" dirty="0"/>
              <a:t>o</a:t>
            </a:r>
            <a:r>
              <a:rPr spc="-225" dirty="0"/>
              <a:t>n</a:t>
            </a:r>
            <a:r>
              <a:rPr spc="-229" dirty="0"/>
              <a:t>s</a:t>
            </a:r>
            <a:r>
              <a:rPr spc="-225" dirty="0"/>
              <a:t>o</a:t>
            </a:r>
            <a:r>
              <a:rPr spc="-229" dirty="0"/>
              <a:t>l</a:t>
            </a:r>
            <a:r>
              <a:rPr spc="-365" dirty="0"/>
              <a:t>e</a:t>
            </a:r>
            <a:r>
              <a:rPr spc="-330" dirty="0"/>
              <a:t>.</a:t>
            </a:r>
            <a:r>
              <a:rPr spc="-190" dirty="0"/>
              <a:t>lo</a:t>
            </a:r>
            <a:r>
              <a:rPr spc="-330" dirty="0"/>
              <a:t>g</a:t>
            </a:r>
            <a:r>
              <a:rPr spc="-345" dirty="0"/>
              <a:t>(</a:t>
            </a:r>
            <a:r>
              <a:rPr spc="-204" dirty="0"/>
              <a:t>pro</a:t>
            </a:r>
            <a:r>
              <a:rPr spc="-395" dirty="0"/>
              <a:t>d</a:t>
            </a:r>
            <a:r>
              <a:rPr spc="-170" dirty="0"/>
              <a:t>)</a:t>
            </a:r>
            <a:r>
              <a:rPr spc="20" dirty="0"/>
              <a:t>;</a:t>
            </a:r>
          </a:p>
        </p:txBody>
      </p:sp>
      <p:sp>
        <p:nvSpPr>
          <p:cNvPr id="4" name="object 4"/>
          <p:cNvSpPr txBox="1"/>
          <p:nvPr/>
        </p:nvSpPr>
        <p:spPr>
          <a:xfrm>
            <a:off x="6386195" y="2761896"/>
            <a:ext cx="2891790" cy="1811020"/>
          </a:xfrm>
          <a:prstGeom prst="rect">
            <a:avLst/>
          </a:prstGeom>
        </p:spPr>
        <p:txBody>
          <a:bodyPr vert="horz" wrap="square" lIns="0" tIns="12700" rIns="0" bIns="0" rtlCol="0">
            <a:spAutoFit/>
          </a:bodyPr>
          <a:lstStyle/>
          <a:p>
            <a:pPr marL="12700" marR="5080">
              <a:lnSpc>
                <a:spcPct val="116599"/>
              </a:lnSpc>
              <a:spcBef>
                <a:spcPts val="100"/>
              </a:spcBef>
            </a:pPr>
            <a:r>
              <a:rPr sz="3350" b="1" spc="-5" dirty="0">
                <a:solidFill>
                  <a:srgbClr val="CC0000"/>
                </a:solidFill>
                <a:latin typeface="Arial"/>
                <a:cs typeface="Arial"/>
              </a:rPr>
              <a:t>Slice</a:t>
            </a:r>
            <a:r>
              <a:rPr sz="3350" b="1" spc="-35" dirty="0">
                <a:solidFill>
                  <a:srgbClr val="CC0000"/>
                </a:solidFill>
                <a:latin typeface="Arial"/>
                <a:cs typeface="Arial"/>
              </a:rPr>
              <a:t> </a:t>
            </a:r>
            <a:r>
              <a:rPr sz="3350" b="1" spc="-25" dirty="0">
                <a:solidFill>
                  <a:srgbClr val="CC0000"/>
                </a:solidFill>
                <a:latin typeface="Arial"/>
                <a:cs typeface="Arial"/>
              </a:rPr>
              <a:t>for</a:t>
            </a:r>
            <a:r>
              <a:rPr sz="3350" b="1" spc="-35" dirty="0">
                <a:solidFill>
                  <a:srgbClr val="CC0000"/>
                </a:solidFill>
                <a:latin typeface="Arial"/>
                <a:cs typeface="Arial"/>
              </a:rPr>
              <a:t> </a:t>
            </a:r>
            <a:r>
              <a:rPr sz="3350" b="1" spc="-20" dirty="0">
                <a:solidFill>
                  <a:srgbClr val="CC0000"/>
                </a:solidFill>
                <a:latin typeface="Arial"/>
                <a:cs typeface="Arial"/>
              </a:rPr>
              <a:t>value </a:t>
            </a:r>
            <a:r>
              <a:rPr sz="3350" b="1" spc="-915" dirty="0">
                <a:solidFill>
                  <a:srgbClr val="CC0000"/>
                </a:solidFill>
                <a:latin typeface="Arial"/>
                <a:cs typeface="Arial"/>
              </a:rPr>
              <a:t> </a:t>
            </a:r>
            <a:r>
              <a:rPr sz="3350" b="1" spc="-5" dirty="0">
                <a:solidFill>
                  <a:srgbClr val="CC0000"/>
                </a:solidFill>
                <a:latin typeface="Arial"/>
                <a:cs typeface="Arial"/>
              </a:rPr>
              <a:t>of </a:t>
            </a:r>
            <a:r>
              <a:rPr sz="3350" b="1" spc="-5" dirty="0">
                <a:solidFill>
                  <a:srgbClr val="CC0000"/>
                </a:solidFill>
                <a:latin typeface="Courier New"/>
                <a:cs typeface="Courier New"/>
              </a:rPr>
              <a:t>n</a:t>
            </a:r>
            <a:r>
              <a:rPr sz="3350" b="1" spc="-1080" dirty="0">
                <a:solidFill>
                  <a:srgbClr val="CC0000"/>
                </a:solidFill>
                <a:latin typeface="Courier New"/>
                <a:cs typeface="Courier New"/>
              </a:rPr>
              <a:t> </a:t>
            </a:r>
            <a:r>
              <a:rPr sz="3350" b="1" spc="-5" dirty="0">
                <a:solidFill>
                  <a:srgbClr val="CC0000"/>
                </a:solidFill>
                <a:latin typeface="Arial"/>
                <a:cs typeface="Arial"/>
              </a:rPr>
              <a:t>at this  statement</a:t>
            </a:r>
            <a:endParaRPr sz="3350">
              <a:latin typeface="Arial"/>
              <a:cs typeface="Arial"/>
            </a:endParaRPr>
          </a:p>
        </p:txBody>
      </p:sp>
      <p:grpSp>
        <p:nvGrpSpPr>
          <p:cNvPr id="5" name="object 5"/>
          <p:cNvGrpSpPr/>
          <p:nvPr/>
        </p:nvGrpSpPr>
        <p:grpSpPr>
          <a:xfrm>
            <a:off x="4107497" y="3784130"/>
            <a:ext cx="2136775" cy="210185"/>
            <a:chOff x="4107497" y="3784130"/>
            <a:chExt cx="2136775" cy="210185"/>
          </a:xfrm>
        </p:grpSpPr>
        <p:sp>
          <p:nvSpPr>
            <p:cNvPr id="6" name="object 6"/>
            <p:cNvSpPr/>
            <p:nvPr/>
          </p:nvSpPr>
          <p:spPr>
            <a:xfrm>
              <a:off x="4122737" y="3799370"/>
              <a:ext cx="2106295" cy="127635"/>
            </a:xfrm>
            <a:custGeom>
              <a:avLst/>
              <a:gdLst/>
              <a:ahLst/>
              <a:cxnLst/>
              <a:rect l="l" t="t" r="r" b="b"/>
              <a:pathLst>
                <a:path w="2106295" h="127635">
                  <a:moveTo>
                    <a:pt x="2105977" y="0"/>
                  </a:moveTo>
                  <a:lnTo>
                    <a:pt x="0" y="127622"/>
                  </a:lnTo>
                </a:path>
              </a:pathLst>
            </a:custGeom>
            <a:ln w="30480">
              <a:solidFill>
                <a:srgbClr val="CC0000"/>
              </a:solidFill>
            </a:ln>
          </p:spPr>
          <p:txBody>
            <a:bodyPr wrap="square" lIns="0" tIns="0" rIns="0" bIns="0" rtlCol="0"/>
            <a:lstStyle/>
            <a:p>
              <a:endParaRPr/>
            </a:p>
          </p:txBody>
        </p:sp>
        <p:pic>
          <p:nvPicPr>
            <p:cNvPr id="7" name="object 7"/>
            <p:cNvPicPr/>
            <p:nvPr/>
          </p:nvPicPr>
          <p:blipFill>
            <a:blip r:embed="rId2" cstate="print"/>
            <a:stretch>
              <a:fillRect/>
            </a:stretch>
          </p:blipFill>
          <p:spPr>
            <a:xfrm>
              <a:off x="4107497" y="3836911"/>
              <a:ext cx="224472" cy="157124"/>
            </a:xfrm>
            <a:prstGeom prst="rect">
              <a:avLst/>
            </a:prstGeom>
          </p:spPr>
        </p:pic>
      </p:grpSp>
      <p:sp>
        <p:nvSpPr>
          <p:cNvPr id="8" name="object 8"/>
          <p:cNvSpPr/>
          <p:nvPr/>
        </p:nvSpPr>
        <p:spPr>
          <a:xfrm>
            <a:off x="1102042" y="4224807"/>
            <a:ext cx="3084830" cy="1276985"/>
          </a:xfrm>
          <a:custGeom>
            <a:avLst/>
            <a:gdLst/>
            <a:ahLst/>
            <a:cxnLst/>
            <a:rect l="l" t="t" r="r" b="b"/>
            <a:pathLst>
              <a:path w="3084829" h="1276985">
                <a:moveTo>
                  <a:pt x="3084512" y="0"/>
                </a:moveTo>
                <a:lnTo>
                  <a:pt x="0" y="0"/>
                </a:lnTo>
                <a:lnTo>
                  <a:pt x="0" y="1276362"/>
                </a:lnTo>
                <a:lnTo>
                  <a:pt x="3084512" y="1276362"/>
                </a:lnTo>
                <a:lnTo>
                  <a:pt x="3084512" y="0"/>
                </a:lnTo>
                <a:close/>
              </a:path>
            </a:pathLst>
          </a:custGeom>
          <a:solidFill>
            <a:srgbClr val="FFFFFF">
              <a:alpha val="84999"/>
            </a:srgbClr>
          </a:solidFill>
        </p:spPr>
        <p:txBody>
          <a:bodyPr wrap="square" lIns="0" tIns="0" rIns="0" bIns="0" rtlCol="0"/>
          <a:lstStyle/>
          <a:p>
            <a:endParaRPr/>
          </a:p>
        </p:txBody>
      </p:sp>
      <p:sp>
        <p:nvSpPr>
          <p:cNvPr id="9" name="object 9"/>
          <p:cNvSpPr/>
          <p:nvPr/>
        </p:nvSpPr>
        <p:spPr>
          <a:xfrm>
            <a:off x="761682" y="5905347"/>
            <a:ext cx="3467735" cy="872490"/>
          </a:xfrm>
          <a:custGeom>
            <a:avLst/>
            <a:gdLst/>
            <a:ahLst/>
            <a:cxnLst/>
            <a:rect l="l" t="t" r="r" b="b"/>
            <a:pathLst>
              <a:path w="3467735" h="872490">
                <a:moveTo>
                  <a:pt x="3467417" y="0"/>
                </a:moveTo>
                <a:lnTo>
                  <a:pt x="0" y="0"/>
                </a:lnTo>
                <a:lnTo>
                  <a:pt x="0" y="872166"/>
                </a:lnTo>
                <a:lnTo>
                  <a:pt x="3467417" y="872166"/>
                </a:lnTo>
                <a:lnTo>
                  <a:pt x="3467417" y="0"/>
                </a:lnTo>
                <a:close/>
              </a:path>
            </a:pathLst>
          </a:custGeom>
          <a:solidFill>
            <a:srgbClr val="FFFFFF">
              <a:alpha val="84999"/>
            </a:srgbClr>
          </a:solidFill>
        </p:spPr>
        <p:txBody>
          <a:bodyPr wrap="square" lIns="0" tIns="0" rIns="0" bIns="0" rtlCol="0"/>
          <a:lstStyle/>
          <a:p>
            <a:endParaRPr/>
          </a:p>
        </p:txBody>
      </p:sp>
      <p:sp>
        <p:nvSpPr>
          <p:cNvPr id="10" name="object 10"/>
          <p:cNvSpPr/>
          <p:nvPr/>
        </p:nvSpPr>
        <p:spPr>
          <a:xfrm>
            <a:off x="804227" y="2501747"/>
            <a:ext cx="2446655" cy="1255395"/>
          </a:xfrm>
          <a:custGeom>
            <a:avLst/>
            <a:gdLst/>
            <a:ahLst/>
            <a:cxnLst/>
            <a:rect l="l" t="t" r="r" b="b"/>
            <a:pathLst>
              <a:path w="2446655" h="1255395">
                <a:moveTo>
                  <a:pt x="2446337" y="0"/>
                </a:moveTo>
                <a:lnTo>
                  <a:pt x="0" y="0"/>
                </a:lnTo>
                <a:lnTo>
                  <a:pt x="0" y="1255064"/>
                </a:lnTo>
                <a:lnTo>
                  <a:pt x="2446337" y="1255064"/>
                </a:lnTo>
                <a:lnTo>
                  <a:pt x="2446337" y="0"/>
                </a:lnTo>
                <a:close/>
              </a:path>
            </a:pathLst>
          </a:custGeom>
          <a:solidFill>
            <a:srgbClr val="FFFFFF">
              <a:alpha val="84999"/>
            </a:srgbClr>
          </a:solidFill>
        </p:spPr>
        <p:txBody>
          <a:bodyPr wrap="square" lIns="0" tIns="0" rIns="0" bIns="0" rtlCol="0"/>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876300" y="264262"/>
            <a:ext cx="7577455" cy="760095"/>
          </a:xfrm>
          <a:prstGeom prst="rect">
            <a:avLst/>
          </a:prstGeom>
        </p:spPr>
        <p:txBody>
          <a:bodyPr vert="horz" wrap="square" lIns="0" tIns="15240" rIns="0" bIns="0" rtlCol="0">
            <a:spAutoFit/>
          </a:bodyPr>
          <a:lstStyle/>
          <a:p>
            <a:pPr marL="12700">
              <a:lnSpc>
                <a:spcPct val="100000"/>
              </a:lnSpc>
              <a:spcBef>
                <a:spcPts val="120"/>
              </a:spcBef>
            </a:pPr>
            <a:r>
              <a:rPr spc="-20" dirty="0"/>
              <a:t>Why</a:t>
            </a:r>
            <a:r>
              <a:rPr spc="-15" dirty="0"/>
              <a:t> </a:t>
            </a:r>
            <a:r>
              <a:rPr spc="10" dirty="0"/>
              <a:t>Do</a:t>
            </a:r>
            <a:r>
              <a:rPr spc="-15" dirty="0"/>
              <a:t> </a:t>
            </a:r>
            <a:r>
              <a:rPr spc="-70" dirty="0"/>
              <a:t>We</a:t>
            </a:r>
            <a:r>
              <a:rPr spc="-15" dirty="0"/>
              <a:t> </a:t>
            </a:r>
            <a:r>
              <a:rPr spc="10" dirty="0"/>
              <a:t>Need</a:t>
            </a:r>
            <a:r>
              <a:rPr spc="-15" dirty="0"/>
              <a:t> </a:t>
            </a:r>
            <a:r>
              <a:rPr spc="10" dirty="0"/>
              <a:t>Slicing?</a:t>
            </a:r>
          </a:p>
        </p:txBody>
      </p:sp>
      <p:sp>
        <p:nvSpPr>
          <p:cNvPr id="4" name="object 4"/>
          <p:cNvSpPr txBox="1"/>
          <p:nvPr/>
        </p:nvSpPr>
        <p:spPr>
          <a:xfrm>
            <a:off x="897889" y="1519118"/>
            <a:ext cx="8136890" cy="5797550"/>
          </a:xfrm>
          <a:prstGeom prst="rect">
            <a:avLst/>
          </a:prstGeom>
        </p:spPr>
        <p:txBody>
          <a:bodyPr vert="horz" wrap="square" lIns="0" tIns="250190" rIns="0" bIns="0" rtlCol="0">
            <a:spAutoFit/>
          </a:bodyPr>
          <a:lstStyle/>
          <a:p>
            <a:pPr marL="12700">
              <a:lnSpc>
                <a:spcPct val="100000"/>
              </a:lnSpc>
              <a:spcBef>
                <a:spcPts val="1970"/>
              </a:spcBef>
            </a:pPr>
            <a:r>
              <a:rPr sz="3350" b="1" spc="-35" dirty="0">
                <a:latin typeface="Arial"/>
                <a:cs typeface="Arial"/>
              </a:rPr>
              <a:t>Various</a:t>
            </a:r>
            <a:r>
              <a:rPr sz="3350" b="1" spc="-10" dirty="0">
                <a:latin typeface="Arial"/>
                <a:cs typeface="Arial"/>
              </a:rPr>
              <a:t> </a:t>
            </a:r>
            <a:r>
              <a:rPr sz="3350" b="1" spc="-5" dirty="0">
                <a:latin typeface="Arial"/>
                <a:cs typeface="Arial"/>
              </a:rPr>
              <a:t>applications,</a:t>
            </a:r>
            <a:r>
              <a:rPr sz="3350" b="1" spc="-10" dirty="0">
                <a:latin typeface="Arial"/>
                <a:cs typeface="Arial"/>
              </a:rPr>
              <a:t> </a:t>
            </a:r>
            <a:r>
              <a:rPr sz="3350" b="1" spc="15" dirty="0">
                <a:latin typeface="Arial"/>
                <a:cs typeface="Arial"/>
              </a:rPr>
              <a:t>e.g.</a:t>
            </a:r>
            <a:endParaRPr sz="3350">
              <a:latin typeface="Arial"/>
              <a:cs typeface="Arial"/>
            </a:endParaRPr>
          </a:p>
          <a:p>
            <a:pPr marL="543560" marR="168275" indent="-369570">
              <a:lnSpc>
                <a:spcPct val="121700"/>
              </a:lnSpc>
              <a:spcBef>
                <a:spcPts val="885"/>
              </a:spcBef>
              <a:buClr>
                <a:srgbClr val="104E04"/>
              </a:buClr>
              <a:buSzPct val="50909"/>
              <a:buChar char="□"/>
              <a:tabLst>
                <a:tab pos="543560" algn="l"/>
                <a:tab pos="544195" algn="l"/>
              </a:tabLst>
            </a:pPr>
            <a:r>
              <a:rPr sz="2750" spc="10" dirty="0">
                <a:solidFill>
                  <a:srgbClr val="CC0000"/>
                </a:solidFill>
                <a:latin typeface="Arial"/>
                <a:cs typeface="Arial"/>
              </a:rPr>
              <a:t>Debugging</a:t>
            </a:r>
            <a:r>
              <a:rPr sz="2750" spc="10" dirty="0">
                <a:latin typeface="Arial"/>
                <a:cs typeface="Arial"/>
              </a:rPr>
              <a:t>:</a:t>
            </a:r>
            <a:r>
              <a:rPr sz="2750" spc="200" dirty="0">
                <a:latin typeface="Arial"/>
                <a:cs typeface="Arial"/>
              </a:rPr>
              <a:t> </a:t>
            </a:r>
            <a:r>
              <a:rPr sz="2750" dirty="0">
                <a:latin typeface="Arial"/>
                <a:cs typeface="Arial"/>
              </a:rPr>
              <a:t>Focus</a:t>
            </a:r>
            <a:r>
              <a:rPr sz="2750" spc="15" dirty="0">
                <a:latin typeface="Arial"/>
                <a:cs typeface="Arial"/>
              </a:rPr>
              <a:t> </a:t>
            </a:r>
            <a:r>
              <a:rPr sz="2750" spc="20" dirty="0">
                <a:latin typeface="Arial"/>
                <a:cs typeface="Arial"/>
              </a:rPr>
              <a:t>on</a:t>
            </a:r>
            <a:r>
              <a:rPr sz="2750" spc="15" dirty="0">
                <a:latin typeface="Arial"/>
                <a:cs typeface="Arial"/>
              </a:rPr>
              <a:t> </a:t>
            </a:r>
            <a:r>
              <a:rPr sz="2750" spc="35" dirty="0">
                <a:latin typeface="Arial"/>
                <a:cs typeface="Arial"/>
              </a:rPr>
              <a:t>parts</a:t>
            </a:r>
            <a:r>
              <a:rPr sz="2750" spc="15" dirty="0">
                <a:latin typeface="Arial"/>
                <a:cs typeface="Arial"/>
              </a:rPr>
              <a:t> of </a:t>
            </a:r>
            <a:r>
              <a:rPr sz="2750" spc="10" dirty="0">
                <a:latin typeface="Arial"/>
                <a:cs typeface="Arial"/>
              </a:rPr>
              <a:t>program </a:t>
            </a:r>
            <a:r>
              <a:rPr sz="2750" spc="-5" dirty="0">
                <a:latin typeface="Arial"/>
                <a:cs typeface="Arial"/>
              </a:rPr>
              <a:t>relevant </a:t>
            </a:r>
            <a:r>
              <a:rPr sz="2750" spc="-745" dirty="0">
                <a:latin typeface="Arial"/>
                <a:cs typeface="Arial"/>
              </a:rPr>
              <a:t> </a:t>
            </a:r>
            <a:r>
              <a:rPr sz="2750" spc="-15" dirty="0">
                <a:latin typeface="Arial"/>
                <a:cs typeface="Arial"/>
              </a:rPr>
              <a:t>for</a:t>
            </a:r>
            <a:r>
              <a:rPr sz="2750" spc="5" dirty="0">
                <a:latin typeface="Arial"/>
                <a:cs typeface="Arial"/>
              </a:rPr>
              <a:t> </a:t>
            </a:r>
            <a:r>
              <a:rPr sz="2750" spc="20" dirty="0">
                <a:latin typeface="Arial"/>
                <a:cs typeface="Arial"/>
              </a:rPr>
              <a:t>a</a:t>
            </a:r>
            <a:r>
              <a:rPr sz="2750" spc="10" dirty="0">
                <a:latin typeface="Arial"/>
                <a:cs typeface="Arial"/>
              </a:rPr>
              <a:t> </a:t>
            </a:r>
            <a:r>
              <a:rPr sz="2750" dirty="0">
                <a:latin typeface="Arial"/>
                <a:cs typeface="Arial"/>
              </a:rPr>
              <a:t>bug</a:t>
            </a:r>
            <a:endParaRPr sz="2750">
              <a:latin typeface="Arial"/>
              <a:cs typeface="Arial"/>
            </a:endParaRPr>
          </a:p>
          <a:p>
            <a:pPr marL="543560" marR="854075" indent="-369570">
              <a:lnSpc>
                <a:spcPct val="121700"/>
              </a:lnSpc>
              <a:spcBef>
                <a:spcPts val="840"/>
              </a:spcBef>
              <a:buClr>
                <a:srgbClr val="104E04"/>
              </a:buClr>
              <a:buSzPct val="50909"/>
              <a:buChar char="□"/>
              <a:tabLst>
                <a:tab pos="543560" algn="l"/>
                <a:tab pos="544195" algn="l"/>
              </a:tabLst>
            </a:pPr>
            <a:r>
              <a:rPr sz="2750" spc="10" dirty="0">
                <a:solidFill>
                  <a:srgbClr val="CC0000"/>
                </a:solidFill>
                <a:latin typeface="Arial"/>
                <a:cs typeface="Arial"/>
              </a:rPr>
              <a:t>Program</a:t>
            </a:r>
            <a:r>
              <a:rPr sz="2750" spc="15" dirty="0">
                <a:solidFill>
                  <a:srgbClr val="CC0000"/>
                </a:solidFill>
                <a:latin typeface="Arial"/>
                <a:cs typeface="Arial"/>
              </a:rPr>
              <a:t> understanding</a:t>
            </a:r>
            <a:r>
              <a:rPr sz="2750" spc="15" dirty="0">
                <a:latin typeface="Arial"/>
                <a:cs typeface="Arial"/>
              </a:rPr>
              <a:t>:</a:t>
            </a:r>
            <a:r>
              <a:rPr sz="2750" spc="200" dirty="0">
                <a:latin typeface="Arial"/>
                <a:cs typeface="Arial"/>
              </a:rPr>
              <a:t> </a:t>
            </a:r>
            <a:r>
              <a:rPr sz="2750" spc="20" dirty="0">
                <a:latin typeface="Arial"/>
                <a:cs typeface="Arial"/>
              </a:rPr>
              <a:t>Which </a:t>
            </a:r>
            <a:r>
              <a:rPr sz="2750" spc="15" dirty="0">
                <a:latin typeface="Arial"/>
                <a:cs typeface="Arial"/>
              </a:rPr>
              <a:t>statements </a:t>
            </a:r>
            <a:r>
              <a:rPr sz="2750" spc="-750" dirty="0">
                <a:latin typeface="Arial"/>
                <a:cs typeface="Arial"/>
              </a:rPr>
              <a:t> </a:t>
            </a:r>
            <a:r>
              <a:rPr sz="2750" spc="15" dirty="0">
                <a:latin typeface="Arial"/>
                <a:cs typeface="Arial"/>
              </a:rPr>
              <a:t>influence</a:t>
            </a:r>
            <a:r>
              <a:rPr sz="2750" spc="5" dirty="0">
                <a:latin typeface="Arial"/>
                <a:cs typeface="Arial"/>
              </a:rPr>
              <a:t> </a:t>
            </a:r>
            <a:r>
              <a:rPr sz="2750" spc="15" dirty="0">
                <a:latin typeface="Arial"/>
                <a:cs typeface="Arial"/>
              </a:rPr>
              <a:t>this</a:t>
            </a:r>
            <a:r>
              <a:rPr sz="2750" spc="10" dirty="0">
                <a:latin typeface="Arial"/>
                <a:cs typeface="Arial"/>
              </a:rPr>
              <a:t> </a:t>
            </a:r>
            <a:r>
              <a:rPr sz="2750" spc="15" dirty="0">
                <a:latin typeface="Arial"/>
                <a:cs typeface="Arial"/>
              </a:rPr>
              <a:t>statement?</a:t>
            </a:r>
            <a:endParaRPr sz="2750">
              <a:latin typeface="Arial"/>
              <a:cs typeface="Arial"/>
            </a:endParaRPr>
          </a:p>
          <a:p>
            <a:pPr marL="543560" marR="5080" indent="-369570">
              <a:lnSpc>
                <a:spcPct val="121700"/>
              </a:lnSpc>
              <a:spcBef>
                <a:spcPts val="835"/>
              </a:spcBef>
              <a:buClr>
                <a:srgbClr val="104E04"/>
              </a:buClr>
              <a:buSzPct val="50909"/>
              <a:buChar char="□"/>
              <a:tabLst>
                <a:tab pos="543560" algn="l"/>
                <a:tab pos="544195" algn="l"/>
              </a:tabLst>
            </a:pPr>
            <a:r>
              <a:rPr sz="2750" spc="20" dirty="0">
                <a:solidFill>
                  <a:srgbClr val="CC0000"/>
                </a:solidFill>
                <a:latin typeface="Arial"/>
                <a:cs typeface="Arial"/>
              </a:rPr>
              <a:t>Change</a:t>
            </a:r>
            <a:r>
              <a:rPr sz="2750" spc="5" dirty="0">
                <a:solidFill>
                  <a:srgbClr val="CC0000"/>
                </a:solidFill>
                <a:latin typeface="Arial"/>
                <a:cs typeface="Arial"/>
              </a:rPr>
              <a:t> </a:t>
            </a:r>
            <a:r>
              <a:rPr sz="2750" spc="15" dirty="0">
                <a:solidFill>
                  <a:srgbClr val="CC0000"/>
                </a:solidFill>
                <a:latin typeface="Arial"/>
                <a:cs typeface="Arial"/>
              </a:rPr>
              <a:t>impact</a:t>
            </a:r>
            <a:r>
              <a:rPr sz="2750" spc="10" dirty="0">
                <a:solidFill>
                  <a:srgbClr val="CC0000"/>
                </a:solidFill>
                <a:latin typeface="Arial"/>
                <a:cs typeface="Arial"/>
              </a:rPr>
              <a:t> </a:t>
            </a:r>
            <a:r>
              <a:rPr sz="2750" spc="15" dirty="0">
                <a:solidFill>
                  <a:srgbClr val="CC0000"/>
                </a:solidFill>
                <a:latin typeface="Arial"/>
                <a:cs typeface="Arial"/>
              </a:rPr>
              <a:t>analysis</a:t>
            </a:r>
            <a:r>
              <a:rPr sz="2750" spc="15" dirty="0">
                <a:latin typeface="Arial"/>
                <a:cs typeface="Arial"/>
              </a:rPr>
              <a:t>:</a:t>
            </a:r>
            <a:r>
              <a:rPr sz="2750" spc="195" dirty="0">
                <a:latin typeface="Arial"/>
                <a:cs typeface="Arial"/>
              </a:rPr>
              <a:t> </a:t>
            </a:r>
            <a:r>
              <a:rPr sz="2750" spc="20" dirty="0">
                <a:latin typeface="Arial"/>
                <a:cs typeface="Arial"/>
              </a:rPr>
              <a:t>Which</a:t>
            </a:r>
            <a:r>
              <a:rPr sz="2750" spc="10" dirty="0">
                <a:latin typeface="Arial"/>
                <a:cs typeface="Arial"/>
              </a:rPr>
              <a:t> </a:t>
            </a:r>
            <a:r>
              <a:rPr sz="2750" spc="35" dirty="0">
                <a:latin typeface="Arial"/>
                <a:cs typeface="Arial"/>
              </a:rPr>
              <a:t>parts</a:t>
            </a:r>
            <a:r>
              <a:rPr sz="2750" spc="10" dirty="0">
                <a:latin typeface="Arial"/>
                <a:cs typeface="Arial"/>
              </a:rPr>
              <a:t> </a:t>
            </a:r>
            <a:r>
              <a:rPr sz="2750" spc="15" dirty="0">
                <a:latin typeface="Arial"/>
                <a:cs typeface="Arial"/>
              </a:rPr>
              <a:t>of</a:t>
            </a:r>
            <a:r>
              <a:rPr sz="2750" spc="10" dirty="0">
                <a:latin typeface="Arial"/>
                <a:cs typeface="Arial"/>
              </a:rPr>
              <a:t> </a:t>
            </a:r>
            <a:r>
              <a:rPr sz="2750" spc="20" dirty="0">
                <a:latin typeface="Arial"/>
                <a:cs typeface="Arial"/>
              </a:rPr>
              <a:t>a </a:t>
            </a:r>
            <a:r>
              <a:rPr sz="2750" spc="25" dirty="0">
                <a:latin typeface="Arial"/>
                <a:cs typeface="Arial"/>
              </a:rPr>
              <a:t> </a:t>
            </a:r>
            <a:r>
              <a:rPr sz="2750" spc="10" dirty="0">
                <a:latin typeface="Arial"/>
                <a:cs typeface="Arial"/>
              </a:rPr>
              <a:t>program</a:t>
            </a:r>
            <a:r>
              <a:rPr sz="2750" spc="5" dirty="0">
                <a:latin typeface="Arial"/>
                <a:cs typeface="Arial"/>
              </a:rPr>
              <a:t> </a:t>
            </a:r>
            <a:r>
              <a:rPr sz="2750" spc="15" dirty="0">
                <a:latin typeface="Arial"/>
                <a:cs typeface="Arial"/>
              </a:rPr>
              <a:t>are</a:t>
            </a:r>
            <a:r>
              <a:rPr sz="2750" spc="10" dirty="0">
                <a:latin typeface="Arial"/>
                <a:cs typeface="Arial"/>
              </a:rPr>
              <a:t> </a:t>
            </a:r>
            <a:r>
              <a:rPr sz="2750" spc="5" dirty="0">
                <a:latin typeface="Arial"/>
                <a:cs typeface="Arial"/>
              </a:rPr>
              <a:t>affected</a:t>
            </a:r>
            <a:r>
              <a:rPr sz="2750" spc="10" dirty="0">
                <a:latin typeface="Arial"/>
                <a:cs typeface="Arial"/>
              </a:rPr>
              <a:t> </a:t>
            </a:r>
            <a:r>
              <a:rPr sz="2750" spc="-10" dirty="0">
                <a:latin typeface="Arial"/>
                <a:cs typeface="Arial"/>
              </a:rPr>
              <a:t>by</a:t>
            </a:r>
            <a:r>
              <a:rPr sz="2750" spc="5" dirty="0">
                <a:latin typeface="Arial"/>
                <a:cs typeface="Arial"/>
              </a:rPr>
              <a:t> </a:t>
            </a:r>
            <a:r>
              <a:rPr sz="2750" spc="20" dirty="0">
                <a:latin typeface="Arial"/>
                <a:cs typeface="Arial"/>
              </a:rPr>
              <a:t>a</a:t>
            </a:r>
            <a:r>
              <a:rPr sz="2750" spc="10" dirty="0">
                <a:latin typeface="Arial"/>
                <a:cs typeface="Arial"/>
              </a:rPr>
              <a:t> </a:t>
            </a:r>
            <a:r>
              <a:rPr sz="2750" spc="20" dirty="0">
                <a:latin typeface="Arial"/>
                <a:cs typeface="Arial"/>
              </a:rPr>
              <a:t>change?</a:t>
            </a:r>
            <a:r>
              <a:rPr sz="2750" spc="195" dirty="0">
                <a:latin typeface="Arial"/>
                <a:cs typeface="Arial"/>
              </a:rPr>
              <a:t> </a:t>
            </a:r>
            <a:r>
              <a:rPr sz="2750" spc="20" dirty="0">
                <a:latin typeface="Arial"/>
                <a:cs typeface="Arial"/>
              </a:rPr>
              <a:t>What</a:t>
            </a:r>
            <a:r>
              <a:rPr sz="2750" spc="10" dirty="0">
                <a:latin typeface="Arial"/>
                <a:cs typeface="Arial"/>
              </a:rPr>
              <a:t> </a:t>
            </a:r>
            <a:r>
              <a:rPr sz="2750" spc="15" dirty="0">
                <a:latin typeface="Arial"/>
                <a:cs typeface="Arial"/>
              </a:rPr>
              <a:t>should </a:t>
            </a:r>
            <a:r>
              <a:rPr sz="2750" spc="-750" dirty="0">
                <a:latin typeface="Arial"/>
                <a:cs typeface="Arial"/>
              </a:rPr>
              <a:t> </a:t>
            </a:r>
            <a:r>
              <a:rPr sz="2750" spc="20" dirty="0">
                <a:latin typeface="Arial"/>
                <a:cs typeface="Arial"/>
              </a:rPr>
              <a:t>be</a:t>
            </a:r>
            <a:r>
              <a:rPr sz="2750" spc="5" dirty="0">
                <a:latin typeface="Arial"/>
                <a:cs typeface="Arial"/>
              </a:rPr>
              <a:t> </a:t>
            </a:r>
            <a:r>
              <a:rPr sz="2750" spc="15" dirty="0">
                <a:latin typeface="Arial"/>
                <a:cs typeface="Arial"/>
              </a:rPr>
              <a:t>retested?</a:t>
            </a:r>
            <a:endParaRPr sz="2750">
              <a:latin typeface="Arial"/>
              <a:cs typeface="Arial"/>
            </a:endParaRPr>
          </a:p>
          <a:p>
            <a:pPr marL="543560" marR="140335" indent="-369570">
              <a:lnSpc>
                <a:spcPct val="121700"/>
              </a:lnSpc>
              <a:spcBef>
                <a:spcPts val="840"/>
              </a:spcBef>
              <a:buClr>
                <a:srgbClr val="104E04"/>
              </a:buClr>
              <a:buSzPct val="50909"/>
              <a:buChar char="□"/>
              <a:tabLst>
                <a:tab pos="543560" algn="l"/>
                <a:tab pos="544195" algn="l"/>
              </a:tabLst>
            </a:pPr>
            <a:r>
              <a:rPr sz="2750" spc="5" dirty="0">
                <a:solidFill>
                  <a:srgbClr val="CC0000"/>
                </a:solidFill>
                <a:latin typeface="Arial"/>
                <a:cs typeface="Arial"/>
              </a:rPr>
              <a:t>Parallelization</a:t>
            </a:r>
            <a:r>
              <a:rPr sz="2750" spc="5" dirty="0">
                <a:latin typeface="Arial"/>
                <a:cs typeface="Arial"/>
              </a:rPr>
              <a:t>:</a:t>
            </a:r>
            <a:r>
              <a:rPr sz="2750" spc="190" dirty="0">
                <a:latin typeface="Arial"/>
                <a:cs typeface="Arial"/>
              </a:rPr>
              <a:t> </a:t>
            </a:r>
            <a:r>
              <a:rPr sz="2750" spc="25" dirty="0">
                <a:latin typeface="Arial"/>
                <a:cs typeface="Arial"/>
              </a:rPr>
              <a:t>Determine</a:t>
            </a:r>
            <a:r>
              <a:rPr sz="2750" spc="10" dirty="0">
                <a:latin typeface="Arial"/>
                <a:cs typeface="Arial"/>
              </a:rPr>
              <a:t> </a:t>
            </a:r>
            <a:r>
              <a:rPr sz="2750" spc="35" dirty="0">
                <a:latin typeface="Arial"/>
                <a:cs typeface="Arial"/>
              </a:rPr>
              <a:t>parts</a:t>
            </a:r>
            <a:r>
              <a:rPr sz="2750" spc="10" dirty="0">
                <a:latin typeface="Arial"/>
                <a:cs typeface="Arial"/>
              </a:rPr>
              <a:t> </a:t>
            </a:r>
            <a:r>
              <a:rPr sz="2750" spc="15" dirty="0">
                <a:latin typeface="Arial"/>
                <a:cs typeface="Arial"/>
              </a:rPr>
              <a:t>of</a:t>
            </a:r>
            <a:r>
              <a:rPr sz="2750" spc="10" dirty="0">
                <a:latin typeface="Arial"/>
                <a:cs typeface="Arial"/>
              </a:rPr>
              <a:t> program </a:t>
            </a:r>
            <a:r>
              <a:rPr sz="2750" spc="15" dirty="0">
                <a:latin typeface="Arial"/>
                <a:cs typeface="Arial"/>
              </a:rPr>
              <a:t>that </a:t>
            </a:r>
            <a:r>
              <a:rPr sz="2750" spc="-750" dirty="0">
                <a:latin typeface="Arial"/>
                <a:cs typeface="Arial"/>
              </a:rPr>
              <a:t> </a:t>
            </a:r>
            <a:r>
              <a:rPr sz="2750" spc="20" dirty="0">
                <a:latin typeface="Arial"/>
                <a:cs typeface="Arial"/>
              </a:rPr>
              <a:t>can</a:t>
            </a:r>
            <a:r>
              <a:rPr sz="2750" spc="5" dirty="0">
                <a:latin typeface="Arial"/>
                <a:cs typeface="Arial"/>
              </a:rPr>
              <a:t> </a:t>
            </a:r>
            <a:r>
              <a:rPr sz="2750" spc="20" dirty="0">
                <a:latin typeface="Arial"/>
                <a:cs typeface="Arial"/>
              </a:rPr>
              <a:t>be</a:t>
            </a:r>
            <a:r>
              <a:rPr sz="2750" spc="10" dirty="0">
                <a:latin typeface="Arial"/>
                <a:cs typeface="Arial"/>
              </a:rPr>
              <a:t> </a:t>
            </a:r>
            <a:r>
              <a:rPr sz="2750" spc="20" dirty="0">
                <a:latin typeface="Arial"/>
                <a:cs typeface="Arial"/>
              </a:rPr>
              <a:t>computed</a:t>
            </a:r>
            <a:r>
              <a:rPr sz="2750" spc="10" dirty="0">
                <a:latin typeface="Arial"/>
                <a:cs typeface="Arial"/>
              </a:rPr>
              <a:t> </a:t>
            </a:r>
            <a:r>
              <a:rPr sz="2750" spc="15" dirty="0">
                <a:latin typeface="Arial"/>
                <a:cs typeface="Arial"/>
              </a:rPr>
              <a:t>independently</a:t>
            </a:r>
            <a:r>
              <a:rPr sz="2750" spc="5" dirty="0">
                <a:latin typeface="Arial"/>
                <a:cs typeface="Arial"/>
              </a:rPr>
              <a:t> </a:t>
            </a:r>
            <a:r>
              <a:rPr sz="2750" spc="15" dirty="0">
                <a:latin typeface="Arial"/>
                <a:cs typeface="Arial"/>
              </a:rPr>
              <a:t>of</a:t>
            </a:r>
            <a:r>
              <a:rPr sz="2750" spc="10" dirty="0">
                <a:latin typeface="Arial"/>
                <a:cs typeface="Arial"/>
              </a:rPr>
              <a:t> </a:t>
            </a:r>
            <a:r>
              <a:rPr sz="2750" spc="20" dirty="0">
                <a:latin typeface="Arial"/>
                <a:cs typeface="Arial"/>
              </a:rPr>
              <a:t>each</a:t>
            </a:r>
            <a:r>
              <a:rPr sz="2750" spc="10" dirty="0">
                <a:latin typeface="Arial"/>
                <a:cs typeface="Arial"/>
              </a:rPr>
              <a:t> </a:t>
            </a:r>
            <a:r>
              <a:rPr sz="2750" spc="15" dirty="0">
                <a:latin typeface="Arial"/>
                <a:cs typeface="Arial"/>
              </a:rPr>
              <a:t>other</a:t>
            </a:r>
            <a:endParaRPr sz="2750">
              <a:latin typeface="Arial"/>
              <a:cs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876300" y="264262"/>
            <a:ext cx="5166995" cy="760095"/>
          </a:xfrm>
          <a:prstGeom prst="rect">
            <a:avLst/>
          </a:prstGeom>
        </p:spPr>
        <p:txBody>
          <a:bodyPr vert="horz" wrap="square" lIns="0" tIns="15240" rIns="0" bIns="0" rtlCol="0">
            <a:spAutoFit/>
          </a:bodyPr>
          <a:lstStyle/>
          <a:p>
            <a:pPr marL="12700">
              <a:lnSpc>
                <a:spcPct val="100000"/>
              </a:lnSpc>
              <a:spcBef>
                <a:spcPts val="120"/>
              </a:spcBef>
            </a:pPr>
            <a:r>
              <a:rPr spc="5" dirty="0"/>
              <a:t>Slicing:</a:t>
            </a:r>
            <a:r>
              <a:rPr spc="275" dirty="0"/>
              <a:t> </a:t>
            </a:r>
            <a:r>
              <a:rPr spc="5" dirty="0"/>
              <a:t>Overview</a:t>
            </a:r>
          </a:p>
        </p:txBody>
      </p:sp>
      <p:sp>
        <p:nvSpPr>
          <p:cNvPr id="4" name="object 4"/>
          <p:cNvSpPr txBox="1"/>
          <p:nvPr/>
        </p:nvSpPr>
        <p:spPr>
          <a:xfrm>
            <a:off x="502285" y="1666380"/>
            <a:ext cx="9155430" cy="5495925"/>
          </a:xfrm>
          <a:prstGeom prst="rect">
            <a:avLst/>
          </a:prstGeom>
        </p:spPr>
        <p:txBody>
          <a:bodyPr vert="horz" wrap="square" lIns="0" tIns="97155" rIns="0" bIns="0" rtlCol="0">
            <a:spAutoFit/>
          </a:bodyPr>
          <a:lstStyle/>
          <a:p>
            <a:pPr marL="12700">
              <a:lnSpc>
                <a:spcPct val="100000"/>
              </a:lnSpc>
              <a:spcBef>
                <a:spcPts val="765"/>
              </a:spcBef>
            </a:pPr>
            <a:r>
              <a:rPr sz="3350" b="1" spc="-15" dirty="0">
                <a:solidFill>
                  <a:srgbClr val="CC0000"/>
                </a:solidFill>
                <a:latin typeface="Arial"/>
                <a:cs typeface="Arial"/>
              </a:rPr>
              <a:t>Forward</a:t>
            </a:r>
            <a:r>
              <a:rPr sz="3350" b="1" spc="-25" dirty="0">
                <a:solidFill>
                  <a:srgbClr val="CC0000"/>
                </a:solidFill>
                <a:latin typeface="Arial"/>
                <a:cs typeface="Arial"/>
              </a:rPr>
              <a:t> </a:t>
            </a:r>
            <a:r>
              <a:rPr sz="3350" b="1" spc="-5" dirty="0">
                <a:solidFill>
                  <a:srgbClr val="CC0000"/>
                </a:solidFill>
                <a:latin typeface="Arial"/>
                <a:cs typeface="Arial"/>
              </a:rPr>
              <a:t>vs.</a:t>
            </a:r>
            <a:r>
              <a:rPr sz="3350" b="1" spc="200" dirty="0">
                <a:solidFill>
                  <a:srgbClr val="CC0000"/>
                </a:solidFill>
                <a:latin typeface="Arial"/>
                <a:cs typeface="Arial"/>
              </a:rPr>
              <a:t> </a:t>
            </a:r>
            <a:r>
              <a:rPr sz="3350" b="1" spc="-20" dirty="0">
                <a:solidFill>
                  <a:srgbClr val="CC0000"/>
                </a:solidFill>
                <a:latin typeface="Arial"/>
                <a:cs typeface="Arial"/>
              </a:rPr>
              <a:t>backward</a:t>
            </a:r>
            <a:endParaRPr sz="3350" dirty="0">
              <a:latin typeface="Arial"/>
              <a:cs typeface="Arial"/>
            </a:endParaRPr>
          </a:p>
          <a:p>
            <a:pPr marL="543560" marR="913130" indent="-369570">
              <a:lnSpc>
                <a:spcPts val="4020"/>
              </a:lnSpc>
              <a:spcBef>
                <a:spcPts val="130"/>
              </a:spcBef>
              <a:buClr>
                <a:srgbClr val="104E04"/>
              </a:buClr>
              <a:buSzPct val="50909"/>
              <a:buChar char="□"/>
              <a:tabLst>
                <a:tab pos="543560" algn="l"/>
                <a:tab pos="544195" algn="l"/>
              </a:tabLst>
            </a:pPr>
            <a:r>
              <a:rPr sz="2750" spc="5" dirty="0">
                <a:latin typeface="Arial"/>
                <a:cs typeface="Arial"/>
              </a:rPr>
              <a:t>Backward </a:t>
            </a:r>
            <a:r>
              <a:rPr sz="2750" spc="15" dirty="0">
                <a:latin typeface="Arial"/>
                <a:cs typeface="Arial"/>
              </a:rPr>
              <a:t>slice</a:t>
            </a:r>
            <a:r>
              <a:rPr sz="2750" spc="5" dirty="0">
                <a:latin typeface="Arial"/>
                <a:cs typeface="Arial"/>
              </a:rPr>
              <a:t> </a:t>
            </a:r>
            <a:r>
              <a:rPr sz="2750" spc="15" dirty="0">
                <a:latin typeface="Arial"/>
                <a:cs typeface="Arial"/>
              </a:rPr>
              <a:t>(our</a:t>
            </a:r>
            <a:r>
              <a:rPr sz="2750" spc="5" dirty="0">
                <a:latin typeface="Arial"/>
                <a:cs typeface="Arial"/>
              </a:rPr>
              <a:t> </a:t>
            </a:r>
            <a:r>
              <a:rPr sz="2750" dirty="0">
                <a:latin typeface="Arial"/>
                <a:cs typeface="Arial"/>
              </a:rPr>
              <a:t>focus):</a:t>
            </a:r>
            <a:r>
              <a:rPr sz="2750" spc="190" dirty="0">
                <a:latin typeface="Arial"/>
                <a:cs typeface="Arial"/>
              </a:rPr>
              <a:t> </a:t>
            </a:r>
            <a:r>
              <a:rPr sz="2750" spc="20" dirty="0">
                <a:latin typeface="Arial"/>
                <a:cs typeface="Arial"/>
              </a:rPr>
              <a:t>Statements</a:t>
            </a:r>
            <a:r>
              <a:rPr sz="2750" spc="5" dirty="0">
                <a:latin typeface="Arial"/>
                <a:cs typeface="Arial"/>
              </a:rPr>
              <a:t> </a:t>
            </a:r>
            <a:r>
              <a:rPr sz="2750" spc="15" dirty="0">
                <a:latin typeface="Arial"/>
                <a:cs typeface="Arial"/>
              </a:rPr>
              <a:t>that </a:t>
            </a:r>
            <a:r>
              <a:rPr sz="2750" spc="-750" dirty="0">
                <a:latin typeface="Arial"/>
                <a:cs typeface="Arial"/>
              </a:rPr>
              <a:t> </a:t>
            </a:r>
            <a:r>
              <a:rPr sz="2750" spc="15" dirty="0">
                <a:solidFill>
                  <a:srgbClr val="CC0000"/>
                </a:solidFill>
                <a:latin typeface="Arial"/>
                <a:cs typeface="Arial"/>
              </a:rPr>
              <a:t>influence</a:t>
            </a:r>
            <a:r>
              <a:rPr sz="2750" spc="5" dirty="0">
                <a:solidFill>
                  <a:srgbClr val="CC0000"/>
                </a:solidFill>
                <a:latin typeface="Arial"/>
                <a:cs typeface="Arial"/>
              </a:rPr>
              <a:t> </a:t>
            </a:r>
            <a:r>
              <a:rPr sz="2750" spc="15" dirty="0">
                <a:latin typeface="Arial"/>
                <a:cs typeface="Arial"/>
              </a:rPr>
              <a:t>the</a:t>
            </a:r>
            <a:r>
              <a:rPr sz="2750" spc="10" dirty="0">
                <a:latin typeface="Arial"/>
                <a:cs typeface="Arial"/>
              </a:rPr>
              <a:t> </a:t>
            </a:r>
            <a:r>
              <a:rPr sz="2750" spc="15" dirty="0">
                <a:latin typeface="Arial"/>
                <a:cs typeface="Arial"/>
              </a:rPr>
              <a:t>slicing</a:t>
            </a:r>
            <a:r>
              <a:rPr sz="2750" spc="10" dirty="0">
                <a:latin typeface="Arial"/>
                <a:cs typeface="Arial"/>
              </a:rPr>
              <a:t> </a:t>
            </a:r>
            <a:r>
              <a:rPr sz="2750" spc="20" dirty="0">
                <a:latin typeface="Arial"/>
                <a:cs typeface="Arial"/>
              </a:rPr>
              <a:t>criterion</a:t>
            </a:r>
            <a:endParaRPr sz="2750" dirty="0">
              <a:latin typeface="Arial"/>
              <a:cs typeface="Arial"/>
            </a:endParaRPr>
          </a:p>
          <a:p>
            <a:pPr marL="543560" indent="-369570">
              <a:lnSpc>
                <a:spcPct val="100000"/>
              </a:lnSpc>
              <a:spcBef>
                <a:spcPts val="459"/>
              </a:spcBef>
              <a:buClr>
                <a:srgbClr val="104E04"/>
              </a:buClr>
              <a:buSzPct val="50909"/>
              <a:buChar char="□"/>
              <a:tabLst>
                <a:tab pos="543560" algn="l"/>
                <a:tab pos="544195" algn="l"/>
              </a:tabLst>
            </a:pPr>
            <a:r>
              <a:rPr sz="2750" dirty="0">
                <a:latin typeface="Arial"/>
                <a:cs typeface="Arial"/>
              </a:rPr>
              <a:t>Forward</a:t>
            </a:r>
            <a:r>
              <a:rPr sz="2750" spc="5" dirty="0">
                <a:latin typeface="Arial"/>
                <a:cs typeface="Arial"/>
              </a:rPr>
              <a:t> </a:t>
            </a:r>
            <a:r>
              <a:rPr sz="2750" spc="10" dirty="0">
                <a:latin typeface="Arial"/>
                <a:cs typeface="Arial"/>
              </a:rPr>
              <a:t>slice:</a:t>
            </a:r>
            <a:r>
              <a:rPr sz="2750" spc="195" dirty="0">
                <a:latin typeface="Arial"/>
                <a:cs typeface="Arial"/>
              </a:rPr>
              <a:t> </a:t>
            </a:r>
            <a:r>
              <a:rPr sz="2750" spc="20" dirty="0">
                <a:latin typeface="Arial"/>
                <a:cs typeface="Arial"/>
              </a:rPr>
              <a:t>Statements</a:t>
            </a:r>
            <a:r>
              <a:rPr sz="2750" spc="5" dirty="0">
                <a:latin typeface="Arial"/>
                <a:cs typeface="Arial"/>
              </a:rPr>
              <a:t> </a:t>
            </a:r>
            <a:r>
              <a:rPr sz="2750" spc="15" dirty="0">
                <a:latin typeface="Arial"/>
                <a:cs typeface="Arial"/>
              </a:rPr>
              <a:t>that</a:t>
            </a:r>
            <a:r>
              <a:rPr sz="2750" spc="10" dirty="0">
                <a:latin typeface="Arial"/>
                <a:cs typeface="Arial"/>
              </a:rPr>
              <a:t> </a:t>
            </a:r>
            <a:r>
              <a:rPr sz="2750" spc="15" dirty="0">
                <a:solidFill>
                  <a:srgbClr val="CC0000"/>
                </a:solidFill>
                <a:latin typeface="Arial"/>
                <a:cs typeface="Arial"/>
              </a:rPr>
              <a:t>are</a:t>
            </a:r>
            <a:r>
              <a:rPr sz="2750" spc="10" dirty="0">
                <a:solidFill>
                  <a:srgbClr val="CC0000"/>
                </a:solidFill>
                <a:latin typeface="Arial"/>
                <a:cs typeface="Arial"/>
              </a:rPr>
              <a:t> </a:t>
            </a:r>
            <a:r>
              <a:rPr sz="2750" spc="15" dirty="0">
                <a:solidFill>
                  <a:srgbClr val="CC0000"/>
                </a:solidFill>
                <a:latin typeface="Arial"/>
                <a:cs typeface="Arial"/>
              </a:rPr>
              <a:t>influenced</a:t>
            </a:r>
            <a:r>
              <a:rPr sz="2750" spc="10" dirty="0">
                <a:solidFill>
                  <a:srgbClr val="CC0000"/>
                </a:solidFill>
                <a:latin typeface="Arial"/>
                <a:cs typeface="Arial"/>
              </a:rPr>
              <a:t> </a:t>
            </a:r>
            <a:r>
              <a:rPr sz="2750" spc="-10" dirty="0">
                <a:latin typeface="Arial"/>
                <a:cs typeface="Arial"/>
              </a:rPr>
              <a:t>by</a:t>
            </a:r>
            <a:endParaRPr sz="2750" dirty="0">
              <a:latin typeface="Arial"/>
              <a:cs typeface="Arial"/>
            </a:endParaRPr>
          </a:p>
          <a:p>
            <a:pPr marL="543560">
              <a:lnSpc>
                <a:spcPct val="100000"/>
              </a:lnSpc>
              <a:spcBef>
                <a:spcPts val="720"/>
              </a:spcBef>
            </a:pPr>
            <a:r>
              <a:rPr sz="2750" spc="15" dirty="0">
                <a:latin typeface="Arial"/>
                <a:cs typeface="Arial"/>
              </a:rPr>
              <a:t>the</a:t>
            </a:r>
            <a:r>
              <a:rPr sz="2750" spc="-10" dirty="0">
                <a:latin typeface="Arial"/>
                <a:cs typeface="Arial"/>
              </a:rPr>
              <a:t> </a:t>
            </a:r>
            <a:r>
              <a:rPr sz="2750" spc="15" dirty="0">
                <a:latin typeface="Arial"/>
                <a:cs typeface="Arial"/>
              </a:rPr>
              <a:t>slicing</a:t>
            </a:r>
            <a:r>
              <a:rPr sz="2750" spc="-5" dirty="0">
                <a:latin typeface="Arial"/>
                <a:cs typeface="Arial"/>
              </a:rPr>
              <a:t> </a:t>
            </a:r>
            <a:r>
              <a:rPr sz="2750" spc="20" dirty="0">
                <a:latin typeface="Arial"/>
                <a:cs typeface="Arial"/>
              </a:rPr>
              <a:t>criterion</a:t>
            </a:r>
            <a:endParaRPr sz="2750" dirty="0">
              <a:latin typeface="Arial"/>
              <a:cs typeface="Arial"/>
            </a:endParaRPr>
          </a:p>
          <a:p>
            <a:pPr marL="12700">
              <a:lnSpc>
                <a:spcPct val="100000"/>
              </a:lnSpc>
              <a:spcBef>
                <a:spcPts val="2460"/>
              </a:spcBef>
            </a:pPr>
            <a:r>
              <a:rPr sz="3350" b="1" spc="-5" dirty="0">
                <a:solidFill>
                  <a:srgbClr val="CC0000"/>
                </a:solidFill>
                <a:latin typeface="Arial"/>
                <a:cs typeface="Arial"/>
              </a:rPr>
              <a:t>Static</a:t>
            </a:r>
            <a:r>
              <a:rPr sz="3350" b="1" spc="-25" dirty="0">
                <a:solidFill>
                  <a:srgbClr val="CC0000"/>
                </a:solidFill>
                <a:latin typeface="Arial"/>
                <a:cs typeface="Arial"/>
              </a:rPr>
              <a:t> </a:t>
            </a:r>
            <a:r>
              <a:rPr sz="3350" b="1" spc="-5" dirty="0">
                <a:solidFill>
                  <a:srgbClr val="CC0000"/>
                </a:solidFill>
                <a:latin typeface="Arial"/>
                <a:cs typeface="Arial"/>
              </a:rPr>
              <a:t>vs.</a:t>
            </a:r>
            <a:r>
              <a:rPr sz="3350" b="1" spc="195" dirty="0">
                <a:solidFill>
                  <a:srgbClr val="CC0000"/>
                </a:solidFill>
                <a:latin typeface="Arial"/>
                <a:cs typeface="Arial"/>
              </a:rPr>
              <a:t> </a:t>
            </a:r>
            <a:r>
              <a:rPr sz="3350" b="1" spc="-10" dirty="0">
                <a:solidFill>
                  <a:srgbClr val="CC0000"/>
                </a:solidFill>
                <a:latin typeface="Arial"/>
                <a:cs typeface="Arial"/>
              </a:rPr>
              <a:t>dynamic</a:t>
            </a:r>
            <a:endParaRPr sz="3350" dirty="0">
              <a:latin typeface="Arial"/>
              <a:cs typeface="Arial"/>
            </a:endParaRPr>
          </a:p>
          <a:p>
            <a:pPr marL="543560" marR="1607185" indent="-369570">
              <a:lnSpc>
                <a:spcPts val="4020"/>
              </a:lnSpc>
              <a:spcBef>
                <a:spcPts val="130"/>
              </a:spcBef>
              <a:buClr>
                <a:srgbClr val="104E04"/>
              </a:buClr>
              <a:buSzPct val="50909"/>
              <a:buChar char="□"/>
              <a:tabLst>
                <a:tab pos="543560" algn="l"/>
                <a:tab pos="544195" algn="l"/>
              </a:tabLst>
            </a:pPr>
            <a:r>
              <a:rPr sz="2750" spc="15" dirty="0">
                <a:latin typeface="Arial"/>
                <a:cs typeface="Arial"/>
              </a:rPr>
              <a:t>Statically</a:t>
            </a:r>
            <a:r>
              <a:rPr sz="2750" spc="-5" dirty="0">
                <a:latin typeface="Arial"/>
                <a:cs typeface="Arial"/>
              </a:rPr>
              <a:t> </a:t>
            </a:r>
            <a:r>
              <a:rPr sz="2750" spc="20" dirty="0">
                <a:latin typeface="Arial"/>
                <a:cs typeface="Arial"/>
              </a:rPr>
              <a:t>computing</a:t>
            </a:r>
            <a:r>
              <a:rPr sz="2750" dirty="0">
                <a:latin typeface="Arial"/>
                <a:cs typeface="Arial"/>
              </a:rPr>
              <a:t> </a:t>
            </a:r>
            <a:r>
              <a:rPr sz="2750" spc="20" dirty="0">
                <a:latin typeface="Arial"/>
                <a:cs typeface="Arial"/>
              </a:rPr>
              <a:t>a</a:t>
            </a:r>
            <a:r>
              <a:rPr sz="2750" dirty="0">
                <a:latin typeface="Arial"/>
                <a:cs typeface="Arial"/>
              </a:rPr>
              <a:t> </a:t>
            </a:r>
            <a:r>
              <a:rPr sz="2750" spc="15" dirty="0">
                <a:latin typeface="Arial"/>
                <a:cs typeface="Arial"/>
              </a:rPr>
              <a:t>minimum</a:t>
            </a:r>
            <a:r>
              <a:rPr sz="2750" spc="-5" dirty="0">
                <a:latin typeface="Arial"/>
                <a:cs typeface="Arial"/>
              </a:rPr>
              <a:t> </a:t>
            </a:r>
            <a:r>
              <a:rPr sz="2750" spc="15" dirty="0">
                <a:latin typeface="Arial"/>
                <a:cs typeface="Arial"/>
              </a:rPr>
              <a:t>slice</a:t>
            </a:r>
            <a:r>
              <a:rPr sz="2750" dirty="0">
                <a:latin typeface="Arial"/>
                <a:cs typeface="Arial"/>
              </a:rPr>
              <a:t> </a:t>
            </a:r>
            <a:r>
              <a:rPr sz="2750" spc="10" dirty="0">
                <a:latin typeface="Arial"/>
                <a:cs typeface="Arial"/>
              </a:rPr>
              <a:t>is </a:t>
            </a:r>
            <a:r>
              <a:rPr sz="2750" spc="-750" dirty="0">
                <a:latin typeface="Arial"/>
                <a:cs typeface="Arial"/>
              </a:rPr>
              <a:t> </a:t>
            </a:r>
            <a:r>
              <a:rPr sz="2750" spc="10" dirty="0">
                <a:latin typeface="Arial"/>
                <a:cs typeface="Arial"/>
              </a:rPr>
              <a:t>undecidable</a:t>
            </a:r>
            <a:endParaRPr sz="2750" dirty="0">
              <a:latin typeface="Arial"/>
              <a:cs typeface="Arial"/>
            </a:endParaRPr>
          </a:p>
          <a:p>
            <a:pPr marL="543560" indent="-369570">
              <a:lnSpc>
                <a:spcPct val="100000"/>
              </a:lnSpc>
              <a:spcBef>
                <a:spcPts val="459"/>
              </a:spcBef>
              <a:buClr>
                <a:srgbClr val="104E04"/>
              </a:buClr>
              <a:buSzPct val="50909"/>
              <a:buChar char="□"/>
              <a:tabLst>
                <a:tab pos="543560" algn="l"/>
                <a:tab pos="544195" algn="l"/>
              </a:tabLst>
            </a:pPr>
            <a:r>
              <a:rPr sz="2750" spc="15" dirty="0">
                <a:latin typeface="Arial"/>
                <a:cs typeface="Arial"/>
              </a:rPr>
              <a:t>Dynamically</a:t>
            </a:r>
            <a:r>
              <a:rPr sz="2750" spc="5" dirty="0">
                <a:latin typeface="Arial"/>
                <a:cs typeface="Arial"/>
              </a:rPr>
              <a:t> </a:t>
            </a:r>
            <a:r>
              <a:rPr sz="2750" spc="20" dirty="0">
                <a:latin typeface="Arial"/>
                <a:cs typeface="Arial"/>
              </a:rPr>
              <a:t>computed</a:t>
            </a:r>
            <a:r>
              <a:rPr sz="2750" spc="10" dirty="0">
                <a:latin typeface="Arial"/>
                <a:cs typeface="Arial"/>
              </a:rPr>
              <a:t> </a:t>
            </a:r>
            <a:r>
              <a:rPr sz="2750" spc="15" dirty="0">
                <a:latin typeface="Arial"/>
                <a:cs typeface="Arial"/>
              </a:rPr>
              <a:t>slice</a:t>
            </a:r>
            <a:r>
              <a:rPr sz="2750" spc="10" dirty="0">
                <a:latin typeface="Arial"/>
                <a:cs typeface="Arial"/>
              </a:rPr>
              <a:t> </a:t>
            </a:r>
            <a:r>
              <a:rPr sz="2750" spc="5" dirty="0">
                <a:latin typeface="Arial"/>
                <a:cs typeface="Arial"/>
              </a:rPr>
              <a:t>focuses</a:t>
            </a:r>
            <a:r>
              <a:rPr sz="2750" spc="10" dirty="0">
                <a:latin typeface="Arial"/>
                <a:cs typeface="Arial"/>
              </a:rPr>
              <a:t> </a:t>
            </a:r>
            <a:r>
              <a:rPr sz="2750" spc="20" dirty="0">
                <a:latin typeface="Arial"/>
                <a:cs typeface="Arial"/>
              </a:rPr>
              <a:t>on</a:t>
            </a:r>
            <a:r>
              <a:rPr sz="2750" spc="10" dirty="0">
                <a:latin typeface="Arial"/>
                <a:cs typeface="Arial"/>
              </a:rPr>
              <a:t> </a:t>
            </a:r>
            <a:r>
              <a:rPr sz="2750" spc="25" dirty="0">
                <a:latin typeface="Arial"/>
                <a:cs typeface="Arial"/>
              </a:rPr>
              <a:t>particular</a:t>
            </a:r>
            <a:endParaRPr sz="2750" dirty="0">
              <a:latin typeface="Arial"/>
              <a:cs typeface="Arial"/>
            </a:endParaRPr>
          </a:p>
          <a:p>
            <a:pPr marL="543560">
              <a:lnSpc>
                <a:spcPct val="100000"/>
              </a:lnSpc>
              <a:spcBef>
                <a:spcPts val="715"/>
              </a:spcBef>
            </a:pPr>
            <a:r>
              <a:rPr sz="2750" spc="5" dirty="0">
                <a:latin typeface="Arial"/>
                <a:cs typeface="Arial"/>
              </a:rPr>
              <a:t>execution/input</a:t>
            </a:r>
            <a:endParaRPr sz="2750"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76300" y="263835"/>
            <a:ext cx="2134870" cy="760095"/>
          </a:xfrm>
          <a:prstGeom prst="rect">
            <a:avLst/>
          </a:prstGeom>
        </p:spPr>
        <p:txBody>
          <a:bodyPr vert="horz" wrap="square" lIns="0" tIns="15240" rIns="0" bIns="0" rtlCol="0">
            <a:spAutoFit/>
          </a:bodyPr>
          <a:lstStyle/>
          <a:p>
            <a:pPr marL="12700">
              <a:lnSpc>
                <a:spcPct val="100000"/>
              </a:lnSpc>
              <a:spcBef>
                <a:spcPts val="120"/>
              </a:spcBef>
            </a:pPr>
            <a:r>
              <a:rPr spc="10" dirty="0"/>
              <a:t>Outline</a:t>
            </a:r>
          </a:p>
        </p:txBody>
      </p:sp>
      <p:sp>
        <p:nvSpPr>
          <p:cNvPr id="4" name="object 4"/>
          <p:cNvSpPr txBox="1"/>
          <p:nvPr/>
        </p:nvSpPr>
        <p:spPr>
          <a:xfrm>
            <a:off x="9486900" y="7148201"/>
            <a:ext cx="196215" cy="292100"/>
          </a:xfrm>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sz="1700" spc="-5" dirty="0">
                <a:solidFill>
                  <a:srgbClr val="7F7F7F"/>
                </a:solidFill>
                <a:latin typeface="Arial"/>
                <a:cs typeface="Arial"/>
              </a:rPr>
              <a:t>2</a:t>
            </a:fld>
            <a:endParaRPr sz="1700">
              <a:latin typeface="Arial"/>
              <a:cs typeface="Arial"/>
            </a:endParaRPr>
          </a:p>
        </p:txBody>
      </p:sp>
      <p:sp>
        <p:nvSpPr>
          <p:cNvPr id="3" name="object 3"/>
          <p:cNvSpPr txBox="1"/>
          <p:nvPr/>
        </p:nvSpPr>
        <p:spPr>
          <a:xfrm>
            <a:off x="897889" y="1310542"/>
            <a:ext cx="7954645" cy="2225609"/>
          </a:xfrm>
          <a:prstGeom prst="rect">
            <a:avLst/>
          </a:prstGeom>
        </p:spPr>
        <p:txBody>
          <a:bodyPr vert="horz" wrap="square" lIns="0" tIns="182245" rIns="0" bIns="0" rtlCol="0">
            <a:spAutoFit/>
          </a:bodyPr>
          <a:lstStyle/>
          <a:p>
            <a:pPr marL="513080" indent="-501015">
              <a:lnSpc>
                <a:spcPct val="100000"/>
              </a:lnSpc>
              <a:spcBef>
                <a:spcPts val="1435"/>
              </a:spcBef>
              <a:buAutoNum type="arabicPeriod"/>
              <a:tabLst>
                <a:tab pos="513715" algn="l"/>
              </a:tabLst>
            </a:pPr>
            <a:r>
              <a:rPr sz="3350" b="1" spc="-10" dirty="0">
                <a:latin typeface="Arial"/>
                <a:cs typeface="Arial"/>
              </a:rPr>
              <a:t>Introduction</a:t>
            </a:r>
            <a:endParaRPr sz="3350" dirty="0">
              <a:latin typeface="Arial"/>
              <a:cs typeface="Arial"/>
            </a:endParaRPr>
          </a:p>
          <a:p>
            <a:pPr marL="513080" indent="-501015">
              <a:lnSpc>
                <a:spcPct val="100000"/>
              </a:lnSpc>
              <a:spcBef>
                <a:spcPts val="1335"/>
              </a:spcBef>
              <a:buAutoNum type="arabicPeriod"/>
              <a:tabLst>
                <a:tab pos="513715" algn="l"/>
              </a:tabLst>
            </a:pPr>
            <a:r>
              <a:rPr sz="3350" b="1" spc="-5" dirty="0">
                <a:latin typeface="Arial"/>
                <a:cs typeface="Arial"/>
              </a:rPr>
              <a:t>Static</a:t>
            </a:r>
            <a:r>
              <a:rPr sz="3350" b="1" spc="-30" dirty="0">
                <a:latin typeface="Arial"/>
                <a:cs typeface="Arial"/>
              </a:rPr>
              <a:t> </a:t>
            </a:r>
            <a:r>
              <a:rPr sz="3350" b="1" spc="-5" dirty="0">
                <a:latin typeface="Arial"/>
                <a:cs typeface="Arial"/>
              </a:rPr>
              <a:t>Slicing</a:t>
            </a:r>
            <a:endParaRPr lang="en-GB" sz="3350" b="1" spc="-5" dirty="0">
              <a:latin typeface="Arial"/>
              <a:cs typeface="Arial"/>
            </a:endParaRPr>
          </a:p>
          <a:p>
            <a:pPr marL="513080" indent="-501015">
              <a:lnSpc>
                <a:spcPct val="100000"/>
              </a:lnSpc>
              <a:spcBef>
                <a:spcPts val="1335"/>
              </a:spcBef>
              <a:buAutoNum type="arabicPeriod"/>
              <a:tabLst>
                <a:tab pos="513715" algn="l"/>
              </a:tabLst>
            </a:pPr>
            <a:r>
              <a:rPr lang="en-CA" sz="4400" dirty="0"/>
              <a:t>Refactoring</a:t>
            </a:r>
            <a:endParaRPr sz="3350" dirty="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7909B6E1-DA59-4D2B-AD9D-E53E4937B68E}"/>
              </a:ext>
            </a:extLst>
          </p:cNvPr>
          <p:cNvSpPr>
            <a:spLocks noGrp="1" noChangeArrowheads="1"/>
          </p:cNvSpPr>
          <p:nvPr>
            <p:ph type="title"/>
          </p:nvPr>
        </p:nvSpPr>
        <p:spPr/>
        <p:txBody>
          <a:bodyPr/>
          <a:lstStyle/>
          <a:p>
            <a:r>
              <a:rPr lang="en-US" altLang="ja-JP"/>
              <a:t>Kinds of program slicing</a:t>
            </a:r>
          </a:p>
        </p:txBody>
      </p:sp>
      <p:sp>
        <p:nvSpPr>
          <p:cNvPr id="102403" name="Rectangle 3">
            <a:extLst>
              <a:ext uri="{FF2B5EF4-FFF2-40B4-BE49-F238E27FC236}">
                <a16:creationId xmlns:a16="http://schemas.microsoft.com/office/drawing/2014/main" id="{4EAF3AA0-74C8-4AC0-A060-1C8477A99F28}"/>
              </a:ext>
            </a:extLst>
          </p:cNvPr>
          <p:cNvSpPr>
            <a:spLocks noGrp="1" noChangeArrowheads="1"/>
          </p:cNvSpPr>
          <p:nvPr>
            <p:ph type="body" idx="1"/>
          </p:nvPr>
        </p:nvSpPr>
        <p:spPr>
          <a:xfrm>
            <a:off x="279400" y="1447800"/>
            <a:ext cx="9507220" cy="3406061"/>
          </a:xfrm>
        </p:spPr>
        <p:txBody>
          <a:bodyPr/>
          <a:lstStyle/>
          <a:p>
            <a:pPr marL="543560" marR="1607185" indent="-369570" algn="l" rtl="0">
              <a:lnSpc>
                <a:spcPts val="4020"/>
              </a:lnSpc>
              <a:spcBef>
                <a:spcPts val="130"/>
              </a:spcBef>
              <a:buClr>
                <a:srgbClr val="104E04"/>
              </a:buClr>
              <a:buSzPct val="50909"/>
              <a:buChar char="□"/>
              <a:tabLst>
                <a:tab pos="543560" algn="l"/>
                <a:tab pos="544195" algn="l"/>
              </a:tabLst>
            </a:pPr>
            <a:r>
              <a:rPr lang="en-US" altLang="ja-JP" sz="2750" kern="1200" spc="15" dirty="0">
                <a:latin typeface="Arial"/>
                <a:cs typeface="Arial"/>
              </a:rPr>
              <a:t>Static slicing</a:t>
            </a:r>
          </a:p>
          <a:p>
            <a:pPr marL="543560" marR="1607185" lvl="1" indent="-369570" algn="l" rtl="0">
              <a:lnSpc>
                <a:spcPts val="4020"/>
              </a:lnSpc>
              <a:spcBef>
                <a:spcPts val="130"/>
              </a:spcBef>
              <a:buClr>
                <a:srgbClr val="104E04"/>
              </a:buClr>
              <a:buSzPct val="50909"/>
              <a:buChar char="□"/>
              <a:tabLst>
                <a:tab pos="543560" algn="l"/>
                <a:tab pos="544195" algn="l"/>
              </a:tabLst>
            </a:pPr>
            <a:r>
              <a:rPr lang="en-US" altLang="ja-JP" sz="2750" kern="1200" spc="15" dirty="0">
                <a:solidFill>
                  <a:schemeClr val="tx1"/>
                </a:solidFill>
                <a:latin typeface="Arial"/>
                <a:cs typeface="Arial"/>
              </a:rPr>
              <a:t>using static information(a source program)</a:t>
            </a:r>
          </a:p>
          <a:p>
            <a:pPr marL="543560" marR="1607185" indent="-369570" algn="l" rtl="0">
              <a:lnSpc>
                <a:spcPts val="4020"/>
              </a:lnSpc>
              <a:spcBef>
                <a:spcPts val="130"/>
              </a:spcBef>
              <a:buClr>
                <a:srgbClr val="104E04"/>
              </a:buClr>
              <a:buSzPct val="50909"/>
              <a:buChar char="□"/>
              <a:tabLst>
                <a:tab pos="543560" algn="l"/>
                <a:tab pos="544195" algn="l"/>
              </a:tabLst>
            </a:pPr>
            <a:endParaRPr lang="en-US" altLang="ja-JP" sz="2750" kern="1200" spc="15" dirty="0">
              <a:latin typeface="Arial"/>
              <a:cs typeface="Arial"/>
            </a:endParaRPr>
          </a:p>
          <a:p>
            <a:pPr marL="543560" marR="1607185" indent="-369570" algn="l" rtl="0">
              <a:lnSpc>
                <a:spcPts val="4020"/>
              </a:lnSpc>
              <a:spcBef>
                <a:spcPts val="130"/>
              </a:spcBef>
              <a:buClr>
                <a:srgbClr val="104E04"/>
              </a:buClr>
              <a:buSzPct val="50909"/>
              <a:buChar char="□"/>
              <a:tabLst>
                <a:tab pos="543560" algn="l"/>
                <a:tab pos="544195" algn="l"/>
              </a:tabLst>
            </a:pPr>
            <a:r>
              <a:rPr lang="en-US" altLang="ja-JP" sz="2750" kern="1200" spc="15" dirty="0">
                <a:latin typeface="Arial"/>
                <a:cs typeface="Arial"/>
              </a:rPr>
              <a:t>Dynamic slicing</a:t>
            </a:r>
          </a:p>
          <a:p>
            <a:pPr marL="543560" marR="1607185" lvl="1" indent="-369570" algn="l" rtl="0">
              <a:lnSpc>
                <a:spcPts val="4020"/>
              </a:lnSpc>
              <a:spcBef>
                <a:spcPts val="130"/>
              </a:spcBef>
              <a:buClr>
                <a:srgbClr val="104E04"/>
              </a:buClr>
              <a:buSzPct val="50909"/>
              <a:buChar char="□"/>
              <a:tabLst>
                <a:tab pos="543560" algn="l"/>
                <a:tab pos="544195" algn="l"/>
              </a:tabLst>
            </a:pPr>
            <a:r>
              <a:rPr lang="en-US" altLang="ja-JP" sz="2750" kern="1200" spc="15" dirty="0">
                <a:solidFill>
                  <a:schemeClr val="tx1"/>
                </a:solidFill>
                <a:latin typeface="Arial"/>
                <a:cs typeface="Arial"/>
              </a:rPr>
              <a:t>using dynamic information(an execution trace)</a:t>
            </a:r>
          </a:p>
          <a:p>
            <a:pPr lvl="1"/>
            <a:endParaRPr lang="en-US" altLang="ja-JP"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81177-F526-4311-A880-64B924F92460}"/>
              </a:ext>
            </a:extLst>
          </p:cNvPr>
          <p:cNvSpPr>
            <a:spLocks noGrp="1"/>
          </p:cNvSpPr>
          <p:nvPr>
            <p:ph type="title"/>
          </p:nvPr>
        </p:nvSpPr>
        <p:spPr/>
        <p:txBody>
          <a:bodyPr/>
          <a:lstStyle/>
          <a:p>
            <a:r>
              <a:rPr lang="en-GB" spc="5" dirty="0"/>
              <a:t>Static</a:t>
            </a:r>
            <a:r>
              <a:rPr lang="en-GB" spc="-24" dirty="0"/>
              <a:t> </a:t>
            </a:r>
            <a:r>
              <a:rPr lang="en-GB" spc="-5" dirty="0"/>
              <a:t>Program</a:t>
            </a:r>
            <a:r>
              <a:rPr lang="en-GB" spc="-24" dirty="0"/>
              <a:t> </a:t>
            </a:r>
            <a:r>
              <a:rPr lang="en-GB" spc="10" dirty="0"/>
              <a:t>Slicing</a:t>
            </a:r>
            <a:endParaRPr lang="en-GB" dirty="0"/>
          </a:p>
        </p:txBody>
      </p:sp>
    </p:spTree>
    <p:extLst>
      <p:ext uri="{BB962C8B-B14F-4D97-AF65-F5344CB8AC3E}">
        <p14:creationId xmlns:p14="http://schemas.microsoft.com/office/powerpoint/2010/main" val="928590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2588" y="441128"/>
            <a:ext cx="7447811" cy="753285"/>
          </a:xfrm>
          <a:prstGeom prst="rect">
            <a:avLst/>
          </a:prstGeom>
        </p:spPr>
        <p:txBody>
          <a:bodyPr vert="horz" wrap="square" lIns="0" tIns="14480" rIns="0" bIns="0" rtlCol="0">
            <a:spAutoFit/>
          </a:bodyPr>
          <a:lstStyle/>
          <a:p>
            <a:pPr marL="12066">
              <a:spcBef>
                <a:spcPts val="114"/>
              </a:spcBef>
            </a:pPr>
            <a:r>
              <a:rPr spc="5" dirty="0"/>
              <a:t>Static</a:t>
            </a:r>
            <a:r>
              <a:rPr spc="-24" dirty="0"/>
              <a:t> </a:t>
            </a:r>
            <a:r>
              <a:rPr spc="-5" dirty="0"/>
              <a:t>Program</a:t>
            </a:r>
            <a:r>
              <a:rPr spc="-24" dirty="0"/>
              <a:t> </a:t>
            </a:r>
            <a:r>
              <a:rPr spc="10" dirty="0"/>
              <a:t>Slicing</a:t>
            </a:r>
          </a:p>
        </p:txBody>
      </p:sp>
      <p:sp>
        <p:nvSpPr>
          <p:cNvPr id="3" name="object 3"/>
          <p:cNvSpPr txBox="1"/>
          <p:nvPr/>
        </p:nvSpPr>
        <p:spPr>
          <a:xfrm>
            <a:off x="1007370" y="1617181"/>
            <a:ext cx="7594057" cy="2047355"/>
          </a:xfrm>
          <a:prstGeom prst="rect">
            <a:avLst/>
          </a:prstGeom>
        </p:spPr>
        <p:txBody>
          <a:bodyPr vert="horz" wrap="square" lIns="0" tIns="254000" rIns="0" bIns="0" rtlCol="0">
            <a:spAutoFit/>
          </a:bodyPr>
          <a:lstStyle/>
          <a:p>
            <a:pPr marL="362591" indent="-351128">
              <a:spcBef>
                <a:spcPts val="2385"/>
              </a:spcBef>
              <a:buClr>
                <a:srgbClr val="104E04"/>
              </a:buClr>
              <a:buSzPct val="41791"/>
              <a:buFont typeface="Century Gothic"/>
              <a:buChar char="□"/>
              <a:tabLst>
                <a:tab pos="362591" algn="l"/>
                <a:tab pos="363195" algn="l"/>
              </a:tabLst>
            </a:pPr>
            <a:r>
              <a:rPr sz="3183" b="1" spc="-33" dirty="0">
                <a:latin typeface="Arial"/>
                <a:cs typeface="Arial"/>
              </a:rPr>
              <a:t>Various</a:t>
            </a:r>
            <a:r>
              <a:rPr sz="3183" b="1" spc="-5" dirty="0">
                <a:latin typeface="Arial"/>
                <a:cs typeface="Arial"/>
              </a:rPr>
              <a:t> algorithms</a:t>
            </a:r>
            <a:r>
              <a:rPr sz="3183" b="1" dirty="0">
                <a:latin typeface="Arial"/>
                <a:cs typeface="Arial"/>
              </a:rPr>
              <a:t> </a:t>
            </a:r>
            <a:r>
              <a:rPr sz="3183" b="1" spc="-5" dirty="0">
                <a:latin typeface="Arial"/>
                <a:cs typeface="Arial"/>
              </a:rPr>
              <a:t>to</a:t>
            </a:r>
            <a:r>
              <a:rPr sz="3183" b="1" dirty="0">
                <a:latin typeface="Arial"/>
                <a:cs typeface="Arial"/>
              </a:rPr>
              <a:t> </a:t>
            </a:r>
            <a:r>
              <a:rPr sz="3183" b="1" spc="-5" dirty="0">
                <a:latin typeface="Arial"/>
                <a:cs typeface="Arial"/>
              </a:rPr>
              <a:t>compute</a:t>
            </a:r>
            <a:r>
              <a:rPr sz="3183" b="1" dirty="0">
                <a:latin typeface="Arial"/>
                <a:cs typeface="Arial"/>
              </a:rPr>
              <a:t> </a:t>
            </a:r>
            <a:r>
              <a:rPr sz="3183" b="1" spc="-5" dirty="0">
                <a:latin typeface="Arial"/>
                <a:cs typeface="Arial"/>
              </a:rPr>
              <a:t>slices</a:t>
            </a:r>
            <a:endParaRPr sz="3183" dirty="0">
              <a:latin typeface="Arial"/>
              <a:cs typeface="Arial"/>
            </a:endParaRPr>
          </a:p>
          <a:p>
            <a:pPr marL="362591" marR="4827" indent="-351128">
              <a:lnSpc>
                <a:spcPct val="116599"/>
              </a:lnSpc>
              <a:spcBef>
                <a:spcPts val="1591"/>
              </a:spcBef>
              <a:buClr>
                <a:srgbClr val="104E04"/>
              </a:buClr>
              <a:buSzPct val="41791"/>
              <a:buFont typeface="Century Gothic"/>
              <a:buChar char="□"/>
              <a:tabLst>
                <a:tab pos="362591" algn="l"/>
                <a:tab pos="363195" algn="l"/>
              </a:tabLst>
            </a:pPr>
            <a:r>
              <a:rPr sz="3183" b="1" spc="-5" dirty="0">
                <a:latin typeface="Arial"/>
                <a:cs typeface="Arial"/>
              </a:rPr>
              <a:t>Here:</a:t>
            </a:r>
            <a:r>
              <a:rPr sz="3183" b="1" spc="204" dirty="0">
                <a:latin typeface="Arial"/>
                <a:cs typeface="Arial"/>
              </a:rPr>
              <a:t> </a:t>
            </a:r>
            <a:r>
              <a:rPr sz="3183" b="1" spc="-5" dirty="0">
                <a:latin typeface="Arial"/>
                <a:cs typeface="Arial"/>
              </a:rPr>
              <a:t>Graph</a:t>
            </a:r>
            <a:r>
              <a:rPr sz="3183" b="1" spc="-10" dirty="0">
                <a:latin typeface="Arial"/>
                <a:cs typeface="Arial"/>
              </a:rPr>
              <a:t> </a:t>
            </a:r>
            <a:r>
              <a:rPr sz="3183" b="1" spc="-5" dirty="0">
                <a:latin typeface="Arial"/>
                <a:cs typeface="Arial"/>
              </a:rPr>
              <a:t>reachability </a:t>
            </a:r>
            <a:r>
              <a:rPr sz="3183" b="1" spc="-19" dirty="0">
                <a:latin typeface="Arial"/>
                <a:cs typeface="Arial"/>
              </a:rPr>
              <a:t>problem </a:t>
            </a:r>
            <a:r>
              <a:rPr sz="3183" b="1" spc="-14" dirty="0">
                <a:latin typeface="Arial"/>
                <a:cs typeface="Arial"/>
              </a:rPr>
              <a:t> </a:t>
            </a:r>
            <a:r>
              <a:rPr sz="3183" b="1" spc="-5" dirty="0">
                <a:latin typeface="Arial"/>
                <a:cs typeface="Arial"/>
              </a:rPr>
              <a:t>based on </a:t>
            </a:r>
            <a:r>
              <a:rPr sz="3183" b="1" spc="-14" dirty="0">
                <a:solidFill>
                  <a:srgbClr val="CC0000"/>
                </a:solidFill>
                <a:latin typeface="Arial"/>
                <a:cs typeface="Arial"/>
              </a:rPr>
              <a:t>program</a:t>
            </a:r>
            <a:r>
              <a:rPr sz="3183" b="1" spc="-5" dirty="0">
                <a:solidFill>
                  <a:srgbClr val="CC0000"/>
                </a:solidFill>
                <a:latin typeface="Arial"/>
                <a:cs typeface="Arial"/>
              </a:rPr>
              <a:t> dependence graph</a:t>
            </a:r>
            <a:endParaRPr sz="3183" dirty="0">
              <a:latin typeface="Arial"/>
              <a:cs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2589" y="441128"/>
            <a:ext cx="8662546" cy="753285"/>
          </a:xfrm>
          <a:prstGeom prst="rect">
            <a:avLst/>
          </a:prstGeom>
        </p:spPr>
        <p:txBody>
          <a:bodyPr vert="horz" wrap="square" lIns="0" tIns="14480" rIns="0" bIns="0" rtlCol="0">
            <a:spAutoFit/>
          </a:bodyPr>
          <a:lstStyle/>
          <a:p>
            <a:pPr marL="12066">
              <a:spcBef>
                <a:spcPts val="114"/>
              </a:spcBef>
            </a:pPr>
            <a:r>
              <a:rPr spc="-5" dirty="0"/>
              <a:t>Program</a:t>
            </a:r>
            <a:r>
              <a:rPr spc="-24" dirty="0"/>
              <a:t> </a:t>
            </a:r>
            <a:r>
              <a:rPr spc="10" dirty="0"/>
              <a:t>Dependence</a:t>
            </a:r>
            <a:r>
              <a:rPr spc="-19" dirty="0"/>
              <a:t> </a:t>
            </a:r>
            <a:r>
              <a:rPr spc="10" dirty="0"/>
              <a:t>Graph</a:t>
            </a:r>
          </a:p>
        </p:txBody>
      </p:sp>
      <p:sp>
        <p:nvSpPr>
          <p:cNvPr id="3" name="object 3"/>
          <p:cNvSpPr txBox="1"/>
          <p:nvPr/>
        </p:nvSpPr>
        <p:spPr>
          <a:xfrm>
            <a:off x="853102" y="1778750"/>
            <a:ext cx="7925282" cy="5094089"/>
          </a:xfrm>
          <a:prstGeom prst="rect">
            <a:avLst/>
          </a:prstGeom>
        </p:spPr>
        <p:txBody>
          <a:bodyPr vert="horz" wrap="square" lIns="0" tIns="12067" rIns="0" bIns="0" rtlCol="0">
            <a:spAutoFit/>
          </a:bodyPr>
          <a:lstStyle/>
          <a:p>
            <a:pPr marL="12066" marR="4827">
              <a:lnSpc>
                <a:spcPct val="116599"/>
              </a:lnSpc>
              <a:spcBef>
                <a:spcPts val="95"/>
              </a:spcBef>
            </a:pPr>
            <a:r>
              <a:rPr sz="3183" b="1" spc="-5" dirty="0">
                <a:latin typeface="Arial"/>
                <a:cs typeface="Arial"/>
              </a:rPr>
              <a:t>Directed</a:t>
            </a:r>
            <a:r>
              <a:rPr sz="3183" b="1" dirty="0">
                <a:latin typeface="Arial"/>
                <a:cs typeface="Arial"/>
              </a:rPr>
              <a:t> </a:t>
            </a:r>
            <a:r>
              <a:rPr sz="3183" b="1" spc="-5" dirty="0">
                <a:latin typeface="Arial"/>
                <a:cs typeface="Arial"/>
              </a:rPr>
              <a:t>graph</a:t>
            </a:r>
            <a:r>
              <a:rPr sz="3183" b="1" dirty="0">
                <a:latin typeface="Arial"/>
                <a:cs typeface="Arial"/>
              </a:rPr>
              <a:t> </a:t>
            </a:r>
            <a:r>
              <a:rPr sz="3183" b="1" spc="-5" dirty="0">
                <a:latin typeface="Arial"/>
                <a:cs typeface="Arial"/>
              </a:rPr>
              <a:t>representing</a:t>
            </a:r>
            <a:r>
              <a:rPr sz="3183" b="1" dirty="0">
                <a:latin typeface="Arial"/>
                <a:cs typeface="Arial"/>
              </a:rPr>
              <a:t> </a:t>
            </a:r>
            <a:r>
              <a:rPr sz="3183" b="1" spc="-5" dirty="0">
                <a:latin typeface="Arial"/>
                <a:cs typeface="Arial"/>
              </a:rPr>
              <a:t>the</a:t>
            </a:r>
            <a:r>
              <a:rPr sz="3183" b="1" dirty="0">
                <a:latin typeface="Arial"/>
                <a:cs typeface="Arial"/>
              </a:rPr>
              <a:t> </a:t>
            </a:r>
            <a:r>
              <a:rPr sz="3183" b="1" spc="-5" dirty="0">
                <a:solidFill>
                  <a:srgbClr val="CC0000"/>
                </a:solidFill>
                <a:latin typeface="Arial"/>
                <a:cs typeface="Arial"/>
              </a:rPr>
              <a:t>data</a:t>
            </a:r>
            <a:r>
              <a:rPr sz="3183" b="1" dirty="0">
                <a:solidFill>
                  <a:srgbClr val="CC0000"/>
                </a:solidFill>
                <a:latin typeface="Arial"/>
                <a:cs typeface="Arial"/>
              </a:rPr>
              <a:t> </a:t>
            </a:r>
            <a:r>
              <a:rPr sz="3183" b="1" spc="-5" dirty="0">
                <a:solidFill>
                  <a:srgbClr val="CC0000"/>
                </a:solidFill>
                <a:latin typeface="Arial"/>
                <a:cs typeface="Arial"/>
              </a:rPr>
              <a:t>and </a:t>
            </a:r>
            <a:r>
              <a:rPr sz="3183" b="1" spc="-869" dirty="0">
                <a:solidFill>
                  <a:srgbClr val="CC0000"/>
                </a:solidFill>
                <a:latin typeface="Arial"/>
                <a:cs typeface="Arial"/>
              </a:rPr>
              <a:t> </a:t>
            </a:r>
            <a:r>
              <a:rPr sz="3183" b="1" spc="-14" dirty="0">
                <a:solidFill>
                  <a:srgbClr val="CC0000"/>
                </a:solidFill>
                <a:latin typeface="Arial"/>
                <a:cs typeface="Arial"/>
              </a:rPr>
              <a:t>control</a:t>
            </a:r>
            <a:r>
              <a:rPr sz="3183" b="1" spc="-10" dirty="0">
                <a:solidFill>
                  <a:srgbClr val="CC0000"/>
                </a:solidFill>
                <a:latin typeface="Arial"/>
                <a:cs typeface="Arial"/>
              </a:rPr>
              <a:t> </a:t>
            </a:r>
            <a:r>
              <a:rPr sz="3183" b="1" spc="-5" dirty="0">
                <a:solidFill>
                  <a:srgbClr val="CC0000"/>
                </a:solidFill>
                <a:latin typeface="Arial"/>
                <a:cs typeface="Arial"/>
              </a:rPr>
              <a:t>dependences </a:t>
            </a:r>
            <a:r>
              <a:rPr sz="3183" b="1" spc="-5" dirty="0">
                <a:latin typeface="Arial"/>
                <a:cs typeface="Arial"/>
              </a:rPr>
              <a:t>between </a:t>
            </a:r>
            <a:r>
              <a:rPr sz="3183" b="1" dirty="0">
                <a:latin typeface="Arial"/>
                <a:cs typeface="Arial"/>
              </a:rPr>
              <a:t> </a:t>
            </a:r>
            <a:r>
              <a:rPr sz="3183" b="1" spc="-5" dirty="0">
                <a:latin typeface="Arial"/>
                <a:cs typeface="Arial"/>
              </a:rPr>
              <a:t>statements</a:t>
            </a:r>
            <a:endParaRPr sz="3183" dirty="0">
              <a:latin typeface="Arial"/>
              <a:cs typeface="Arial"/>
            </a:endParaRPr>
          </a:p>
          <a:p>
            <a:pPr marL="165911">
              <a:spcBef>
                <a:spcPts val="1202"/>
              </a:spcBef>
              <a:tabLst>
                <a:tab pos="516436" algn="l"/>
              </a:tabLst>
            </a:pPr>
            <a:r>
              <a:rPr sz="1330" spc="627" dirty="0">
                <a:solidFill>
                  <a:srgbClr val="104E04"/>
                </a:solidFill>
                <a:latin typeface="Century Gothic"/>
                <a:cs typeface="Century Gothic"/>
              </a:rPr>
              <a:t>□	</a:t>
            </a:r>
            <a:r>
              <a:rPr sz="2613" spc="19" dirty="0">
                <a:solidFill>
                  <a:srgbClr val="CC0000"/>
                </a:solidFill>
                <a:latin typeface="Arial"/>
                <a:cs typeface="Arial"/>
              </a:rPr>
              <a:t>Nodes</a:t>
            </a:r>
            <a:r>
              <a:rPr sz="2613" spc="19" dirty="0">
                <a:latin typeface="Arial"/>
                <a:cs typeface="Arial"/>
              </a:rPr>
              <a:t>:</a:t>
            </a:r>
            <a:endParaRPr sz="2613" dirty="0">
              <a:latin typeface="Arial"/>
              <a:cs typeface="Arial"/>
            </a:endParaRPr>
          </a:p>
          <a:p>
            <a:pPr marL="570131">
              <a:spcBef>
                <a:spcPts val="599"/>
              </a:spcBef>
              <a:tabLst>
                <a:tab pos="920656" algn="l"/>
              </a:tabLst>
            </a:pPr>
            <a:r>
              <a:rPr sz="1330" spc="276" dirty="0">
                <a:solidFill>
                  <a:srgbClr val="104E04"/>
                </a:solidFill>
                <a:latin typeface="Century Gothic"/>
                <a:cs typeface="Century Gothic"/>
              </a:rPr>
              <a:t>Q	</a:t>
            </a:r>
            <a:r>
              <a:rPr sz="2375" spc="5" dirty="0">
                <a:latin typeface="Arial"/>
                <a:cs typeface="Arial"/>
              </a:rPr>
              <a:t>Statements</a:t>
            </a:r>
            <a:endParaRPr sz="2375" dirty="0">
              <a:latin typeface="Arial"/>
              <a:cs typeface="Arial"/>
            </a:endParaRPr>
          </a:p>
          <a:p>
            <a:pPr marL="570131">
              <a:spcBef>
                <a:spcPts val="651"/>
              </a:spcBef>
              <a:tabLst>
                <a:tab pos="920656" algn="l"/>
              </a:tabLst>
            </a:pPr>
            <a:r>
              <a:rPr sz="1330" spc="276" dirty="0">
                <a:solidFill>
                  <a:srgbClr val="104E04"/>
                </a:solidFill>
                <a:latin typeface="Century Gothic"/>
                <a:cs typeface="Century Gothic"/>
              </a:rPr>
              <a:t>Q	</a:t>
            </a:r>
            <a:r>
              <a:rPr sz="2375" dirty="0">
                <a:latin typeface="Arial"/>
                <a:cs typeface="Arial"/>
              </a:rPr>
              <a:t>Predicate</a:t>
            </a:r>
            <a:r>
              <a:rPr sz="2375" spc="-19" dirty="0">
                <a:latin typeface="Arial"/>
                <a:cs typeface="Arial"/>
              </a:rPr>
              <a:t> </a:t>
            </a:r>
            <a:r>
              <a:rPr sz="2375" spc="-5" dirty="0">
                <a:latin typeface="Arial"/>
                <a:cs typeface="Arial"/>
              </a:rPr>
              <a:t>expressions</a:t>
            </a:r>
            <a:endParaRPr sz="2375" dirty="0">
              <a:latin typeface="Arial"/>
              <a:cs typeface="Arial"/>
            </a:endParaRPr>
          </a:p>
          <a:p>
            <a:pPr marL="165911">
              <a:spcBef>
                <a:spcPts val="1259"/>
              </a:spcBef>
              <a:tabLst>
                <a:tab pos="516436" algn="l"/>
              </a:tabLst>
            </a:pPr>
            <a:r>
              <a:rPr sz="1330" spc="627" dirty="0">
                <a:solidFill>
                  <a:srgbClr val="104E04"/>
                </a:solidFill>
                <a:latin typeface="Century Gothic"/>
                <a:cs typeface="Century Gothic"/>
              </a:rPr>
              <a:t>□	</a:t>
            </a:r>
            <a:r>
              <a:rPr sz="2613" spc="19" dirty="0">
                <a:solidFill>
                  <a:srgbClr val="CC0000"/>
                </a:solidFill>
                <a:latin typeface="Arial"/>
                <a:cs typeface="Arial"/>
              </a:rPr>
              <a:t>Edges</a:t>
            </a:r>
            <a:r>
              <a:rPr sz="2613" spc="19" dirty="0">
                <a:latin typeface="Arial"/>
                <a:cs typeface="Arial"/>
              </a:rPr>
              <a:t>:</a:t>
            </a:r>
            <a:endParaRPr sz="2613" dirty="0">
              <a:latin typeface="Arial"/>
              <a:cs typeface="Arial"/>
            </a:endParaRPr>
          </a:p>
          <a:p>
            <a:pPr marL="920656" marR="1147502" indent="-351128">
              <a:lnSpc>
                <a:spcPts val="3495"/>
              </a:lnSpc>
              <a:spcBef>
                <a:spcPts val="176"/>
              </a:spcBef>
              <a:tabLst>
                <a:tab pos="920656" algn="l"/>
              </a:tabLst>
            </a:pPr>
            <a:r>
              <a:rPr sz="1330" spc="276" dirty="0">
                <a:solidFill>
                  <a:srgbClr val="104E04"/>
                </a:solidFill>
                <a:latin typeface="Century Gothic"/>
                <a:cs typeface="Century Gothic"/>
              </a:rPr>
              <a:t>Q	</a:t>
            </a:r>
            <a:r>
              <a:rPr sz="2375" spc="5" dirty="0">
                <a:latin typeface="Arial"/>
                <a:cs typeface="Arial"/>
              </a:rPr>
              <a:t>Data</a:t>
            </a:r>
            <a:r>
              <a:rPr sz="2375" spc="-10" dirty="0">
                <a:latin typeface="Arial"/>
                <a:cs typeface="Arial"/>
              </a:rPr>
              <a:t> flow </a:t>
            </a:r>
            <a:r>
              <a:rPr sz="2375" spc="5" dirty="0">
                <a:latin typeface="Arial"/>
                <a:cs typeface="Arial"/>
              </a:rPr>
              <a:t>dependences:</a:t>
            </a:r>
            <a:r>
              <a:rPr sz="2375" spc="143" dirty="0">
                <a:latin typeface="Arial"/>
                <a:cs typeface="Arial"/>
              </a:rPr>
              <a:t> </a:t>
            </a:r>
            <a:r>
              <a:rPr sz="2375" spc="5" dirty="0">
                <a:latin typeface="Arial"/>
                <a:cs typeface="Arial"/>
              </a:rPr>
              <a:t>One</a:t>
            </a:r>
            <a:r>
              <a:rPr sz="2375" spc="-10" dirty="0">
                <a:latin typeface="Arial"/>
                <a:cs typeface="Arial"/>
              </a:rPr>
              <a:t> </a:t>
            </a:r>
            <a:r>
              <a:rPr sz="2375" spc="5" dirty="0">
                <a:latin typeface="Arial"/>
                <a:cs typeface="Arial"/>
              </a:rPr>
              <a:t>edge</a:t>
            </a:r>
            <a:r>
              <a:rPr sz="2375" spc="-10" dirty="0">
                <a:latin typeface="Arial"/>
                <a:cs typeface="Arial"/>
              </a:rPr>
              <a:t> </a:t>
            </a:r>
            <a:r>
              <a:rPr sz="2375" spc="-24" dirty="0">
                <a:latin typeface="Arial"/>
                <a:cs typeface="Arial"/>
              </a:rPr>
              <a:t>for</a:t>
            </a:r>
            <a:r>
              <a:rPr sz="2375" spc="-10" dirty="0">
                <a:latin typeface="Arial"/>
                <a:cs typeface="Arial"/>
              </a:rPr>
              <a:t> </a:t>
            </a:r>
            <a:r>
              <a:rPr sz="2375" spc="5" dirty="0">
                <a:latin typeface="Arial"/>
                <a:cs typeface="Arial"/>
              </a:rPr>
              <a:t>each </a:t>
            </a:r>
            <a:r>
              <a:rPr sz="2375" spc="-641" dirty="0">
                <a:latin typeface="Arial"/>
                <a:cs typeface="Arial"/>
              </a:rPr>
              <a:t> </a:t>
            </a:r>
            <a:r>
              <a:rPr sz="2375" dirty="0">
                <a:latin typeface="Arial"/>
                <a:cs typeface="Arial"/>
              </a:rPr>
              <a:t>definition-use</a:t>
            </a:r>
            <a:r>
              <a:rPr sz="2375" spc="-5" dirty="0">
                <a:latin typeface="Arial"/>
                <a:cs typeface="Arial"/>
              </a:rPr>
              <a:t> </a:t>
            </a:r>
            <a:r>
              <a:rPr sz="2375" dirty="0">
                <a:latin typeface="Arial"/>
                <a:cs typeface="Arial"/>
              </a:rPr>
              <a:t>pair</a:t>
            </a:r>
          </a:p>
          <a:p>
            <a:pPr marL="570131">
              <a:spcBef>
                <a:spcPts val="428"/>
              </a:spcBef>
              <a:tabLst>
                <a:tab pos="920656" algn="l"/>
              </a:tabLst>
            </a:pPr>
            <a:r>
              <a:rPr sz="1330" spc="276" dirty="0">
                <a:solidFill>
                  <a:srgbClr val="104E04"/>
                </a:solidFill>
                <a:latin typeface="Century Gothic"/>
                <a:cs typeface="Century Gothic"/>
              </a:rPr>
              <a:t>Q	</a:t>
            </a:r>
            <a:r>
              <a:rPr sz="2375" dirty="0">
                <a:latin typeface="Arial"/>
                <a:cs typeface="Arial"/>
              </a:rPr>
              <a:t>Control</a:t>
            </a:r>
            <a:r>
              <a:rPr sz="2375" spc="-19" dirty="0">
                <a:latin typeface="Arial"/>
                <a:cs typeface="Arial"/>
              </a:rPr>
              <a:t> </a:t>
            </a:r>
            <a:r>
              <a:rPr sz="2375" spc="-10" dirty="0">
                <a:latin typeface="Arial"/>
                <a:cs typeface="Arial"/>
              </a:rPr>
              <a:t>flow</a:t>
            </a:r>
            <a:r>
              <a:rPr sz="2375" spc="-14" dirty="0">
                <a:latin typeface="Arial"/>
                <a:cs typeface="Arial"/>
              </a:rPr>
              <a:t> </a:t>
            </a:r>
            <a:r>
              <a:rPr sz="2375" spc="5" dirty="0">
                <a:latin typeface="Arial"/>
                <a:cs typeface="Arial"/>
              </a:rPr>
              <a:t>dependences</a:t>
            </a:r>
            <a:endParaRPr sz="2375" dirty="0">
              <a:latin typeface="Arial"/>
              <a:cs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12800" y="494367"/>
            <a:ext cx="8458200" cy="753285"/>
          </a:xfrm>
          <a:prstGeom prst="rect">
            <a:avLst/>
          </a:prstGeom>
        </p:spPr>
        <p:txBody>
          <a:bodyPr vert="horz" wrap="square" lIns="0" tIns="14480" rIns="0" bIns="0" rtlCol="0">
            <a:spAutoFit/>
          </a:bodyPr>
          <a:lstStyle/>
          <a:p>
            <a:pPr marL="12066">
              <a:spcBef>
                <a:spcPts val="114"/>
              </a:spcBef>
            </a:pPr>
            <a:r>
              <a:rPr spc="-33" dirty="0"/>
              <a:t>Variable</a:t>
            </a:r>
            <a:r>
              <a:rPr spc="-5" dirty="0"/>
              <a:t> </a:t>
            </a:r>
            <a:r>
              <a:rPr spc="5" dirty="0"/>
              <a:t>Definition</a:t>
            </a:r>
            <a:r>
              <a:rPr dirty="0"/>
              <a:t> </a:t>
            </a:r>
            <a:r>
              <a:rPr spc="10" dirty="0"/>
              <a:t>and</a:t>
            </a:r>
            <a:r>
              <a:rPr spc="-5" dirty="0"/>
              <a:t> </a:t>
            </a:r>
            <a:r>
              <a:rPr spc="10" dirty="0"/>
              <a:t>Use</a:t>
            </a:r>
          </a:p>
        </p:txBody>
      </p:sp>
      <p:sp>
        <p:nvSpPr>
          <p:cNvPr id="3" name="object 3"/>
          <p:cNvSpPr txBox="1"/>
          <p:nvPr/>
        </p:nvSpPr>
        <p:spPr>
          <a:xfrm>
            <a:off x="1007369" y="1778716"/>
            <a:ext cx="7616380" cy="4600942"/>
          </a:xfrm>
          <a:prstGeom prst="rect">
            <a:avLst/>
          </a:prstGeom>
        </p:spPr>
        <p:txBody>
          <a:bodyPr vert="horz" wrap="square" lIns="0" tIns="12067" rIns="0" bIns="0" rtlCol="0">
            <a:spAutoFit/>
          </a:bodyPr>
          <a:lstStyle/>
          <a:p>
            <a:pPr marL="362591" marR="4827" indent="-351128">
              <a:lnSpc>
                <a:spcPct val="116599"/>
              </a:lnSpc>
              <a:spcBef>
                <a:spcPts val="95"/>
              </a:spcBef>
              <a:buClr>
                <a:srgbClr val="104E04"/>
              </a:buClr>
              <a:buSzPct val="41791"/>
              <a:buFont typeface="Century Gothic"/>
              <a:buChar char="□"/>
              <a:tabLst>
                <a:tab pos="362591" algn="l"/>
                <a:tab pos="363195" algn="l"/>
              </a:tabLst>
            </a:pPr>
            <a:r>
              <a:rPr sz="3183" b="1" spc="-5" dirty="0">
                <a:latin typeface="Arial"/>
                <a:cs typeface="Arial"/>
              </a:rPr>
              <a:t>A</a:t>
            </a:r>
            <a:r>
              <a:rPr sz="3183" b="1" spc="-10" dirty="0">
                <a:latin typeface="Arial"/>
                <a:cs typeface="Arial"/>
              </a:rPr>
              <a:t> </a:t>
            </a:r>
            <a:r>
              <a:rPr sz="3183" b="1" spc="-14" dirty="0">
                <a:solidFill>
                  <a:srgbClr val="CC0000"/>
                </a:solidFill>
                <a:latin typeface="Arial"/>
                <a:cs typeface="Arial"/>
              </a:rPr>
              <a:t>variable</a:t>
            </a:r>
            <a:r>
              <a:rPr sz="3183" b="1" spc="-10" dirty="0">
                <a:solidFill>
                  <a:srgbClr val="CC0000"/>
                </a:solidFill>
                <a:latin typeface="Arial"/>
                <a:cs typeface="Arial"/>
              </a:rPr>
              <a:t> </a:t>
            </a:r>
            <a:r>
              <a:rPr sz="3183" b="1" spc="-5" dirty="0">
                <a:solidFill>
                  <a:srgbClr val="CC0000"/>
                </a:solidFill>
                <a:latin typeface="Arial"/>
                <a:cs typeface="Arial"/>
              </a:rPr>
              <a:t>definition</a:t>
            </a:r>
            <a:r>
              <a:rPr sz="3183" b="1" spc="-10" dirty="0">
                <a:solidFill>
                  <a:srgbClr val="CC0000"/>
                </a:solidFill>
                <a:latin typeface="Arial"/>
                <a:cs typeface="Arial"/>
              </a:rPr>
              <a:t> </a:t>
            </a:r>
            <a:r>
              <a:rPr sz="3183" b="1" spc="-24" dirty="0">
                <a:latin typeface="Arial"/>
                <a:cs typeface="Arial"/>
              </a:rPr>
              <a:t>for</a:t>
            </a:r>
            <a:r>
              <a:rPr sz="3183" b="1" spc="-10" dirty="0">
                <a:latin typeface="Arial"/>
                <a:cs typeface="Arial"/>
              </a:rPr>
              <a:t> </a:t>
            </a:r>
            <a:r>
              <a:rPr sz="3183" b="1" spc="-5" dirty="0">
                <a:latin typeface="Arial"/>
                <a:cs typeface="Arial"/>
              </a:rPr>
              <a:t>a</a:t>
            </a:r>
            <a:r>
              <a:rPr sz="3183" b="1" spc="-10" dirty="0">
                <a:latin typeface="Arial"/>
                <a:cs typeface="Arial"/>
              </a:rPr>
              <a:t> </a:t>
            </a:r>
            <a:r>
              <a:rPr sz="3183" b="1" spc="-14" dirty="0">
                <a:latin typeface="Arial"/>
                <a:cs typeface="Arial"/>
              </a:rPr>
              <a:t>variable</a:t>
            </a:r>
            <a:r>
              <a:rPr sz="3183" b="1" spc="-10" dirty="0">
                <a:latin typeface="Arial"/>
                <a:cs typeface="Arial"/>
              </a:rPr>
              <a:t> </a:t>
            </a:r>
            <a:r>
              <a:rPr sz="3183" b="1" spc="-5" dirty="0">
                <a:latin typeface="Arial"/>
                <a:cs typeface="Arial"/>
              </a:rPr>
              <a:t>v</a:t>
            </a:r>
            <a:r>
              <a:rPr sz="3183" b="1" spc="-10" dirty="0">
                <a:latin typeface="Arial"/>
                <a:cs typeface="Arial"/>
              </a:rPr>
              <a:t> </a:t>
            </a:r>
            <a:r>
              <a:rPr sz="3183" b="1" spc="-5" dirty="0">
                <a:latin typeface="Arial"/>
                <a:cs typeface="Arial"/>
              </a:rPr>
              <a:t>is </a:t>
            </a:r>
            <a:r>
              <a:rPr sz="3183" b="1" spc="-869" dirty="0">
                <a:latin typeface="Arial"/>
                <a:cs typeface="Arial"/>
              </a:rPr>
              <a:t> </a:t>
            </a:r>
            <a:r>
              <a:rPr sz="3183" b="1" spc="-5" dirty="0">
                <a:latin typeface="Arial"/>
                <a:cs typeface="Arial"/>
              </a:rPr>
              <a:t>a</a:t>
            </a:r>
            <a:r>
              <a:rPr sz="3183" b="1" spc="-10" dirty="0">
                <a:latin typeface="Arial"/>
                <a:cs typeface="Arial"/>
              </a:rPr>
              <a:t> </a:t>
            </a:r>
            <a:r>
              <a:rPr sz="3183" b="1" spc="-5" dirty="0">
                <a:latin typeface="Arial"/>
                <a:cs typeface="Arial"/>
              </a:rPr>
              <a:t>basic </a:t>
            </a:r>
            <a:r>
              <a:rPr sz="3183" b="1" spc="-24" dirty="0">
                <a:latin typeface="Arial"/>
                <a:cs typeface="Arial"/>
              </a:rPr>
              <a:t>block</a:t>
            </a:r>
            <a:r>
              <a:rPr sz="3183" b="1" spc="-5" dirty="0">
                <a:latin typeface="Arial"/>
                <a:cs typeface="Arial"/>
              </a:rPr>
              <a:t> that assigns to v</a:t>
            </a:r>
            <a:endParaRPr sz="3183">
              <a:latin typeface="Arial"/>
              <a:cs typeface="Arial"/>
            </a:endParaRPr>
          </a:p>
          <a:p>
            <a:pPr marL="766208" marR="67571" indent="-351128">
              <a:lnSpc>
                <a:spcPct val="121700"/>
              </a:lnSpc>
              <a:spcBef>
                <a:spcPts val="1477"/>
              </a:spcBef>
              <a:tabLst>
                <a:tab pos="766208" algn="l"/>
              </a:tabLst>
            </a:pPr>
            <a:r>
              <a:rPr sz="1330" spc="276" dirty="0">
                <a:solidFill>
                  <a:srgbClr val="104E04"/>
                </a:solidFill>
                <a:latin typeface="Century Gothic"/>
                <a:cs typeface="Century Gothic"/>
              </a:rPr>
              <a:t>Q	</a:t>
            </a:r>
            <a:r>
              <a:rPr sz="2613" spc="14" dirty="0">
                <a:latin typeface="Arial"/>
                <a:cs typeface="Arial"/>
              </a:rPr>
              <a:t>v</a:t>
            </a:r>
            <a:r>
              <a:rPr sz="2613" spc="5" dirty="0">
                <a:latin typeface="Arial"/>
                <a:cs typeface="Arial"/>
              </a:rPr>
              <a:t> </a:t>
            </a:r>
            <a:r>
              <a:rPr sz="2613" spc="19" dirty="0">
                <a:latin typeface="Arial"/>
                <a:cs typeface="Arial"/>
              </a:rPr>
              <a:t>can</a:t>
            </a:r>
            <a:r>
              <a:rPr sz="2613" spc="5" dirty="0">
                <a:latin typeface="Arial"/>
                <a:cs typeface="Arial"/>
              </a:rPr>
              <a:t> </a:t>
            </a:r>
            <a:r>
              <a:rPr sz="2613" spc="19" dirty="0">
                <a:latin typeface="Arial"/>
                <a:cs typeface="Arial"/>
              </a:rPr>
              <a:t>be</a:t>
            </a:r>
            <a:r>
              <a:rPr sz="2613" spc="5" dirty="0">
                <a:latin typeface="Arial"/>
                <a:cs typeface="Arial"/>
              </a:rPr>
              <a:t> </a:t>
            </a:r>
            <a:r>
              <a:rPr sz="2613" spc="19" dirty="0">
                <a:latin typeface="Arial"/>
                <a:cs typeface="Arial"/>
              </a:rPr>
              <a:t>a</a:t>
            </a:r>
            <a:r>
              <a:rPr sz="2613" spc="5" dirty="0">
                <a:latin typeface="Arial"/>
                <a:cs typeface="Arial"/>
              </a:rPr>
              <a:t> </a:t>
            </a:r>
            <a:r>
              <a:rPr sz="2613" spc="14" dirty="0">
                <a:latin typeface="Arial"/>
                <a:cs typeface="Arial"/>
              </a:rPr>
              <a:t>local</a:t>
            </a:r>
            <a:r>
              <a:rPr sz="2613" spc="5" dirty="0">
                <a:latin typeface="Arial"/>
                <a:cs typeface="Arial"/>
              </a:rPr>
              <a:t> </a:t>
            </a:r>
            <a:r>
              <a:rPr sz="2613" spc="14" dirty="0">
                <a:latin typeface="Arial"/>
                <a:cs typeface="Arial"/>
              </a:rPr>
              <a:t>or</a:t>
            </a:r>
            <a:r>
              <a:rPr sz="2613" spc="10" dirty="0">
                <a:latin typeface="Arial"/>
                <a:cs typeface="Arial"/>
              </a:rPr>
              <a:t> </a:t>
            </a:r>
            <a:r>
              <a:rPr sz="2613" spc="14" dirty="0">
                <a:latin typeface="Arial"/>
                <a:cs typeface="Arial"/>
              </a:rPr>
              <a:t>global</a:t>
            </a:r>
            <a:r>
              <a:rPr sz="2613" spc="5" dirty="0">
                <a:latin typeface="Arial"/>
                <a:cs typeface="Arial"/>
              </a:rPr>
              <a:t> </a:t>
            </a:r>
            <a:r>
              <a:rPr sz="2613" dirty="0">
                <a:latin typeface="Arial"/>
                <a:cs typeface="Arial"/>
              </a:rPr>
              <a:t>variable,</a:t>
            </a:r>
            <a:r>
              <a:rPr sz="2613" spc="5" dirty="0">
                <a:latin typeface="Arial"/>
                <a:cs typeface="Arial"/>
              </a:rPr>
              <a:t> </a:t>
            </a:r>
            <a:r>
              <a:rPr sz="2613" dirty="0">
                <a:latin typeface="Arial"/>
                <a:cs typeface="Arial"/>
              </a:rPr>
              <a:t>parameter, </a:t>
            </a:r>
            <a:r>
              <a:rPr sz="2613" spc="-713" dirty="0">
                <a:latin typeface="Arial"/>
                <a:cs typeface="Arial"/>
              </a:rPr>
              <a:t> </a:t>
            </a:r>
            <a:r>
              <a:rPr sz="2613" spc="14" dirty="0">
                <a:latin typeface="Arial"/>
                <a:cs typeface="Arial"/>
              </a:rPr>
              <a:t>or</a:t>
            </a:r>
            <a:r>
              <a:rPr sz="2613" spc="5" dirty="0">
                <a:latin typeface="Arial"/>
                <a:cs typeface="Arial"/>
              </a:rPr>
              <a:t> </a:t>
            </a:r>
            <a:r>
              <a:rPr sz="2613" spc="29" dirty="0">
                <a:latin typeface="Arial"/>
                <a:cs typeface="Arial"/>
              </a:rPr>
              <a:t>property</a:t>
            </a:r>
            <a:endParaRPr sz="2613">
              <a:latin typeface="Arial"/>
              <a:cs typeface="Arial"/>
            </a:endParaRPr>
          </a:p>
          <a:p>
            <a:pPr>
              <a:spcBef>
                <a:spcPts val="14"/>
              </a:spcBef>
            </a:pPr>
            <a:endParaRPr sz="2850">
              <a:latin typeface="Arial"/>
              <a:cs typeface="Arial"/>
            </a:endParaRPr>
          </a:p>
          <a:p>
            <a:pPr marL="362591" marR="329409" indent="-351128">
              <a:lnSpc>
                <a:spcPct val="116599"/>
              </a:lnSpc>
              <a:buClr>
                <a:srgbClr val="104E04"/>
              </a:buClr>
              <a:buSzPct val="41791"/>
              <a:buFont typeface="Century Gothic"/>
              <a:buChar char="□"/>
              <a:tabLst>
                <a:tab pos="362591" algn="l"/>
                <a:tab pos="363195" algn="l"/>
              </a:tabLst>
            </a:pPr>
            <a:r>
              <a:rPr sz="3183" b="1" spc="-5" dirty="0">
                <a:latin typeface="Arial"/>
                <a:cs typeface="Arial"/>
              </a:rPr>
              <a:t>A</a:t>
            </a:r>
            <a:r>
              <a:rPr sz="3183" b="1" spc="-10" dirty="0">
                <a:latin typeface="Arial"/>
                <a:cs typeface="Arial"/>
              </a:rPr>
              <a:t> </a:t>
            </a:r>
            <a:r>
              <a:rPr sz="3183" b="1" spc="-14" dirty="0">
                <a:solidFill>
                  <a:srgbClr val="CC0000"/>
                </a:solidFill>
                <a:latin typeface="Arial"/>
                <a:cs typeface="Arial"/>
              </a:rPr>
              <a:t>variable</a:t>
            </a:r>
            <a:r>
              <a:rPr sz="3183" b="1" spc="-10" dirty="0">
                <a:solidFill>
                  <a:srgbClr val="CC0000"/>
                </a:solidFill>
                <a:latin typeface="Arial"/>
                <a:cs typeface="Arial"/>
              </a:rPr>
              <a:t> </a:t>
            </a:r>
            <a:r>
              <a:rPr sz="3183" b="1" spc="-5" dirty="0">
                <a:solidFill>
                  <a:srgbClr val="CC0000"/>
                </a:solidFill>
                <a:latin typeface="Arial"/>
                <a:cs typeface="Arial"/>
              </a:rPr>
              <a:t>use</a:t>
            </a:r>
            <a:r>
              <a:rPr sz="3183" b="1" spc="-10" dirty="0">
                <a:solidFill>
                  <a:srgbClr val="CC0000"/>
                </a:solidFill>
                <a:latin typeface="Arial"/>
                <a:cs typeface="Arial"/>
              </a:rPr>
              <a:t> </a:t>
            </a:r>
            <a:r>
              <a:rPr sz="3183" b="1" spc="-24" dirty="0">
                <a:latin typeface="Arial"/>
                <a:cs typeface="Arial"/>
              </a:rPr>
              <a:t>for</a:t>
            </a:r>
            <a:r>
              <a:rPr sz="3183" b="1" spc="-10" dirty="0">
                <a:latin typeface="Arial"/>
                <a:cs typeface="Arial"/>
              </a:rPr>
              <a:t> </a:t>
            </a:r>
            <a:r>
              <a:rPr sz="3183" b="1" spc="-5" dirty="0">
                <a:latin typeface="Arial"/>
                <a:cs typeface="Arial"/>
              </a:rPr>
              <a:t>a</a:t>
            </a:r>
            <a:r>
              <a:rPr sz="3183" b="1" spc="-10" dirty="0">
                <a:latin typeface="Arial"/>
                <a:cs typeface="Arial"/>
              </a:rPr>
              <a:t> </a:t>
            </a:r>
            <a:r>
              <a:rPr sz="3183" b="1" spc="-14" dirty="0">
                <a:latin typeface="Arial"/>
                <a:cs typeface="Arial"/>
              </a:rPr>
              <a:t>variable</a:t>
            </a:r>
            <a:r>
              <a:rPr sz="3183" b="1" spc="-10" dirty="0">
                <a:latin typeface="Arial"/>
                <a:cs typeface="Arial"/>
              </a:rPr>
              <a:t> </a:t>
            </a:r>
            <a:r>
              <a:rPr sz="3183" b="1" spc="-5" dirty="0">
                <a:latin typeface="Arial"/>
                <a:cs typeface="Arial"/>
              </a:rPr>
              <a:t>v</a:t>
            </a:r>
            <a:r>
              <a:rPr sz="3183" b="1" spc="-10" dirty="0">
                <a:latin typeface="Arial"/>
                <a:cs typeface="Arial"/>
              </a:rPr>
              <a:t> </a:t>
            </a:r>
            <a:r>
              <a:rPr sz="3183" b="1" spc="-5" dirty="0">
                <a:latin typeface="Arial"/>
                <a:cs typeface="Arial"/>
              </a:rPr>
              <a:t>is</a:t>
            </a:r>
            <a:r>
              <a:rPr sz="3183" b="1" spc="-10" dirty="0">
                <a:latin typeface="Arial"/>
                <a:cs typeface="Arial"/>
              </a:rPr>
              <a:t> </a:t>
            </a:r>
            <a:r>
              <a:rPr sz="3183" b="1" spc="-5" dirty="0">
                <a:latin typeface="Arial"/>
                <a:cs typeface="Arial"/>
              </a:rPr>
              <a:t>a </a:t>
            </a:r>
            <a:r>
              <a:rPr sz="3183" b="1" dirty="0">
                <a:latin typeface="Arial"/>
                <a:cs typeface="Arial"/>
              </a:rPr>
              <a:t> </a:t>
            </a:r>
            <a:r>
              <a:rPr sz="3183" b="1" spc="-5" dirty="0">
                <a:latin typeface="Arial"/>
                <a:cs typeface="Arial"/>
              </a:rPr>
              <a:t>basic </a:t>
            </a:r>
            <a:r>
              <a:rPr sz="3183" b="1" spc="-24" dirty="0">
                <a:latin typeface="Arial"/>
                <a:cs typeface="Arial"/>
              </a:rPr>
              <a:t>block</a:t>
            </a:r>
            <a:r>
              <a:rPr sz="3183" b="1" spc="-5" dirty="0">
                <a:latin typeface="Arial"/>
                <a:cs typeface="Arial"/>
              </a:rPr>
              <a:t> that reads</a:t>
            </a:r>
            <a:r>
              <a:rPr sz="3183" b="1" dirty="0">
                <a:latin typeface="Arial"/>
                <a:cs typeface="Arial"/>
              </a:rPr>
              <a:t> </a:t>
            </a:r>
            <a:r>
              <a:rPr sz="3183" b="1" spc="-5" dirty="0">
                <a:latin typeface="Arial"/>
                <a:cs typeface="Arial"/>
              </a:rPr>
              <a:t>the </a:t>
            </a:r>
            <a:r>
              <a:rPr sz="3183" b="1" spc="-19" dirty="0">
                <a:latin typeface="Arial"/>
                <a:cs typeface="Arial"/>
              </a:rPr>
              <a:t>value</a:t>
            </a:r>
            <a:r>
              <a:rPr sz="3183" b="1" spc="-5" dirty="0">
                <a:latin typeface="Arial"/>
                <a:cs typeface="Arial"/>
              </a:rPr>
              <a:t> of v</a:t>
            </a:r>
            <a:endParaRPr sz="3183">
              <a:latin typeface="Arial"/>
              <a:cs typeface="Arial"/>
            </a:endParaRPr>
          </a:p>
          <a:p>
            <a:pPr marL="415683">
              <a:spcBef>
                <a:spcPts val="2157"/>
              </a:spcBef>
              <a:tabLst>
                <a:tab pos="766208" algn="l"/>
              </a:tabLst>
            </a:pPr>
            <a:r>
              <a:rPr sz="1330" spc="276" dirty="0">
                <a:solidFill>
                  <a:srgbClr val="104E04"/>
                </a:solidFill>
                <a:latin typeface="Century Gothic"/>
                <a:cs typeface="Century Gothic"/>
              </a:rPr>
              <a:t>Q	</a:t>
            </a:r>
            <a:r>
              <a:rPr sz="2613" spc="14" dirty="0">
                <a:latin typeface="Arial"/>
                <a:cs typeface="Arial"/>
              </a:rPr>
              <a:t>In</a:t>
            </a:r>
            <a:r>
              <a:rPr sz="2613" dirty="0">
                <a:latin typeface="Arial"/>
                <a:cs typeface="Arial"/>
              </a:rPr>
              <a:t> </a:t>
            </a:r>
            <a:r>
              <a:rPr sz="2613" spc="10" dirty="0">
                <a:latin typeface="Arial"/>
                <a:cs typeface="Arial"/>
              </a:rPr>
              <a:t>conditions,</a:t>
            </a:r>
            <a:r>
              <a:rPr sz="2613" dirty="0">
                <a:latin typeface="Arial"/>
                <a:cs typeface="Arial"/>
              </a:rPr>
              <a:t> </a:t>
            </a:r>
            <a:r>
              <a:rPr sz="2613" spc="14" dirty="0">
                <a:latin typeface="Arial"/>
                <a:cs typeface="Arial"/>
              </a:rPr>
              <a:t>computations,</a:t>
            </a:r>
            <a:r>
              <a:rPr sz="2613" dirty="0">
                <a:latin typeface="Arial"/>
                <a:cs typeface="Arial"/>
              </a:rPr>
              <a:t> </a:t>
            </a:r>
            <a:r>
              <a:rPr sz="2613" spc="14" dirty="0">
                <a:latin typeface="Arial"/>
                <a:cs typeface="Arial"/>
              </a:rPr>
              <a:t>output,</a:t>
            </a:r>
            <a:r>
              <a:rPr sz="2613" dirty="0">
                <a:latin typeface="Arial"/>
                <a:cs typeface="Arial"/>
              </a:rPr>
              <a:t> </a:t>
            </a:r>
            <a:r>
              <a:rPr sz="2613" spc="14" dirty="0">
                <a:latin typeface="Arial"/>
                <a:cs typeface="Arial"/>
              </a:rPr>
              <a:t>etc.</a:t>
            </a:r>
            <a:endParaRPr sz="2613">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2589" y="440722"/>
            <a:ext cx="8662546" cy="753285"/>
          </a:xfrm>
          <a:prstGeom prst="rect">
            <a:avLst/>
          </a:prstGeom>
        </p:spPr>
        <p:txBody>
          <a:bodyPr vert="horz" wrap="square" lIns="0" tIns="14480" rIns="0" bIns="0" rtlCol="0">
            <a:spAutoFit/>
          </a:bodyPr>
          <a:lstStyle/>
          <a:p>
            <a:pPr marL="12066">
              <a:spcBef>
                <a:spcPts val="114"/>
              </a:spcBef>
            </a:pPr>
            <a:r>
              <a:rPr spc="5" dirty="0"/>
              <a:t>Definition-Clear</a:t>
            </a:r>
            <a:r>
              <a:rPr spc="-14" dirty="0"/>
              <a:t> </a:t>
            </a:r>
            <a:r>
              <a:rPr spc="-19" dirty="0"/>
              <a:t>Paths</a:t>
            </a:r>
          </a:p>
        </p:txBody>
      </p:sp>
      <p:sp>
        <p:nvSpPr>
          <p:cNvPr id="3" name="object 3"/>
          <p:cNvSpPr txBox="1"/>
          <p:nvPr/>
        </p:nvSpPr>
        <p:spPr>
          <a:xfrm>
            <a:off x="816902" y="1778749"/>
            <a:ext cx="7840214" cy="4349141"/>
          </a:xfrm>
          <a:prstGeom prst="rect">
            <a:avLst/>
          </a:prstGeom>
        </p:spPr>
        <p:txBody>
          <a:bodyPr vert="horz" wrap="square" lIns="0" tIns="12067" rIns="0" bIns="0" rtlCol="0">
            <a:spAutoFit/>
          </a:bodyPr>
          <a:lstStyle/>
          <a:p>
            <a:pPr marL="48265" marR="135142">
              <a:lnSpc>
                <a:spcPct val="116599"/>
              </a:lnSpc>
              <a:spcBef>
                <a:spcPts val="95"/>
              </a:spcBef>
              <a:tabLst>
                <a:tab pos="2841003" algn="l"/>
              </a:tabLst>
            </a:pPr>
            <a:r>
              <a:rPr sz="3183" b="1" spc="-5" dirty="0">
                <a:latin typeface="Arial"/>
                <a:cs typeface="Arial"/>
              </a:rPr>
              <a:t>A </a:t>
            </a:r>
            <a:r>
              <a:rPr sz="3183" b="1" spc="-10" dirty="0">
                <a:solidFill>
                  <a:srgbClr val="CC0000"/>
                </a:solidFill>
                <a:latin typeface="Arial"/>
                <a:cs typeface="Arial"/>
              </a:rPr>
              <a:t>definition-clear</a:t>
            </a:r>
            <a:r>
              <a:rPr sz="3183" b="1" spc="-5" dirty="0">
                <a:solidFill>
                  <a:srgbClr val="CC0000"/>
                </a:solidFill>
                <a:latin typeface="Arial"/>
                <a:cs typeface="Arial"/>
              </a:rPr>
              <a:t> path </a:t>
            </a:r>
            <a:r>
              <a:rPr sz="3183" b="1" spc="-24" dirty="0">
                <a:latin typeface="Arial"/>
                <a:cs typeface="Arial"/>
              </a:rPr>
              <a:t>for</a:t>
            </a:r>
            <a:r>
              <a:rPr sz="3183" b="1" dirty="0">
                <a:latin typeface="Arial"/>
                <a:cs typeface="Arial"/>
              </a:rPr>
              <a:t> </a:t>
            </a:r>
            <a:r>
              <a:rPr sz="3183" b="1" spc="-5" dirty="0">
                <a:latin typeface="Arial"/>
                <a:cs typeface="Arial"/>
              </a:rPr>
              <a:t>a </a:t>
            </a:r>
            <a:r>
              <a:rPr sz="3183" b="1" spc="-14" dirty="0">
                <a:latin typeface="Arial"/>
                <a:cs typeface="Arial"/>
              </a:rPr>
              <a:t>variable</a:t>
            </a:r>
            <a:r>
              <a:rPr sz="3183" b="1" spc="-5" dirty="0">
                <a:latin typeface="Arial"/>
                <a:cs typeface="Arial"/>
              </a:rPr>
              <a:t> v</a:t>
            </a:r>
            <a:r>
              <a:rPr sz="3183" b="1" dirty="0">
                <a:latin typeface="Arial"/>
                <a:cs typeface="Arial"/>
              </a:rPr>
              <a:t> </a:t>
            </a:r>
            <a:r>
              <a:rPr sz="3183" b="1" spc="-5" dirty="0">
                <a:latin typeface="Arial"/>
                <a:cs typeface="Arial"/>
              </a:rPr>
              <a:t>is </a:t>
            </a:r>
            <a:r>
              <a:rPr sz="3183" b="1" spc="-869" dirty="0">
                <a:latin typeface="Arial"/>
                <a:cs typeface="Arial"/>
              </a:rPr>
              <a:t> </a:t>
            </a:r>
            <a:r>
              <a:rPr sz="3183" b="1" spc="-5" dirty="0">
                <a:latin typeface="Arial"/>
                <a:cs typeface="Arial"/>
              </a:rPr>
              <a:t>a</a:t>
            </a:r>
            <a:r>
              <a:rPr sz="3183" b="1" spc="5" dirty="0">
                <a:latin typeface="Arial"/>
                <a:cs typeface="Arial"/>
              </a:rPr>
              <a:t> </a:t>
            </a:r>
            <a:r>
              <a:rPr sz="3183" b="1" spc="-5" dirty="0">
                <a:latin typeface="Arial"/>
                <a:cs typeface="Arial"/>
              </a:rPr>
              <a:t>path</a:t>
            </a:r>
            <a:r>
              <a:rPr sz="3183" b="1" spc="5" dirty="0">
                <a:latin typeface="Arial"/>
                <a:cs typeface="Arial"/>
              </a:rPr>
              <a:t> </a:t>
            </a:r>
            <a:r>
              <a:rPr sz="3183" i="1" spc="-19" dirty="0">
                <a:latin typeface="Bookman Old Style"/>
                <a:cs typeface="Bookman Old Style"/>
              </a:rPr>
              <a:t>n</a:t>
            </a:r>
            <a:r>
              <a:rPr sz="3135" spc="-29" baseline="-12626" dirty="0">
                <a:latin typeface="Trebuchet MS"/>
                <a:cs typeface="Trebuchet MS"/>
              </a:rPr>
              <a:t>1</a:t>
            </a:r>
            <a:r>
              <a:rPr sz="3183" i="1" spc="-19" dirty="0">
                <a:latin typeface="Bookman Old Style"/>
                <a:cs typeface="Bookman Old Style"/>
              </a:rPr>
              <a:t>,</a:t>
            </a:r>
            <a:r>
              <a:rPr sz="3183" i="1" spc="-418" dirty="0">
                <a:latin typeface="Bookman Old Style"/>
                <a:cs typeface="Bookman Old Style"/>
              </a:rPr>
              <a:t> </a:t>
            </a:r>
            <a:r>
              <a:rPr sz="3183" i="1" spc="-95" dirty="0">
                <a:latin typeface="Bookman Old Style"/>
                <a:cs typeface="Bookman Old Style"/>
              </a:rPr>
              <a:t>..,</a:t>
            </a:r>
            <a:r>
              <a:rPr sz="3183" i="1" spc="-423" dirty="0">
                <a:latin typeface="Bookman Old Style"/>
                <a:cs typeface="Bookman Old Style"/>
              </a:rPr>
              <a:t> </a:t>
            </a:r>
            <a:r>
              <a:rPr sz="3183" i="1" spc="-57" dirty="0">
                <a:latin typeface="Bookman Old Style"/>
                <a:cs typeface="Bookman Old Style"/>
              </a:rPr>
              <a:t>n</a:t>
            </a:r>
            <a:r>
              <a:rPr sz="3135" i="1" spc="-85" baseline="-12626" dirty="0">
                <a:latin typeface="Century Schoolbook"/>
                <a:cs typeface="Century Schoolbook"/>
              </a:rPr>
              <a:t>k	</a:t>
            </a:r>
            <a:r>
              <a:rPr sz="3183" b="1" spc="-5" dirty="0">
                <a:latin typeface="Arial"/>
                <a:cs typeface="Arial"/>
              </a:rPr>
              <a:t>in the</a:t>
            </a:r>
            <a:r>
              <a:rPr sz="3183" b="1" spc="-10" dirty="0">
                <a:latin typeface="Arial"/>
                <a:cs typeface="Arial"/>
              </a:rPr>
              <a:t> </a:t>
            </a:r>
            <a:r>
              <a:rPr sz="3183" b="1" spc="-5" dirty="0">
                <a:latin typeface="Arial"/>
                <a:cs typeface="Arial"/>
              </a:rPr>
              <a:t>CFG</a:t>
            </a:r>
            <a:r>
              <a:rPr sz="3183" b="1" spc="-10" dirty="0">
                <a:latin typeface="Arial"/>
                <a:cs typeface="Arial"/>
              </a:rPr>
              <a:t> </a:t>
            </a:r>
            <a:r>
              <a:rPr sz="3183" b="1" spc="-14" dirty="0">
                <a:latin typeface="Arial"/>
                <a:cs typeface="Arial"/>
              </a:rPr>
              <a:t>such</a:t>
            </a:r>
            <a:r>
              <a:rPr sz="3183" b="1" spc="-5" dirty="0">
                <a:latin typeface="Arial"/>
                <a:cs typeface="Arial"/>
              </a:rPr>
              <a:t> that</a:t>
            </a:r>
            <a:endParaRPr sz="3183" dirty="0">
              <a:latin typeface="Arial"/>
              <a:cs typeface="Arial"/>
            </a:endParaRPr>
          </a:p>
          <a:p>
            <a:pPr marL="552635" indent="-351128">
              <a:spcBef>
                <a:spcPts val="2157"/>
              </a:spcBef>
              <a:buClr>
                <a:srgbClr val="104E04"/>
              </a:buClr>
              <a:buSzPct val="50909"/>
              <a:buFont typeface="Century Gothic"/>
              <a:buChar char="□"/>
              <a:tabLst>
                <a:tab pos="552635" algn="l"/>
                <a:tab pos="553238" algn="l"/>
              </a:tabLst>
            </a:pPr>
            <a:r>
              <a:rPr sz="2613" i="1" spc="-24" dirty="0">
                <a:latin typeface="Bookman Old Style"/>
                <a:cs typeface="Bookman Old Style"/>
              </a:rPr>
              <a:t>n</a:t>
            </a:r>
            <a:r>
              <a:rPr sz="2779" spc="-35" baseline="-11396" dirty="0">
                <a:latin typeface="Gulim"/>
                <a:cs typeface="Gulim"/>
              </a:rPr>
              <a:t>1</a:t>
            </a:r>
            <a:r>
              <a:rPr sz="2779" spc="363" baseline="-11396" dirty="0">
                <a:latin typeface="Gulim"/>
                <a:cs typeface="Gulim"/>
              </a:rPr>
              <a:t> </a:t>
            </a:r>
            <a:r>
              <a:rPr sz="2613" spc="10" dirty="0">
                <a:latin typeface="Arial"/>
                <a:cs typeface="Arial"/>
              </a:rPr>
              <a:t>is</a:t>
            </a:r>
            <a:r>
              <a:rPr sz="2613" dirty="0">
                <a:latin typeface="Arial"/>
                <a:cs typeface="Arial"/>
              </a:rPr>
              <a:t> </a:t>
            </a:r>
            <a:r>
              <a:rPr sz="2613" spc="19" dirty="0">
                <a:latin typeface="Arial"/>
                <a:cs typeface="Arial"/>
              </a:rPr>
              <a:t>a</a:t>
            </a:r>
            <a:r>
              <a:rPr sz="2613" dirty="0">
                <a:latin typeface="Arial"/>
                <a:cs typeface="Arial"/>
              </a:rPr>
              <a:t> </a:t>
            </a:r>
            <a:r>
              <a:rPr sz="2613" spc="5" dirty="0">
                <a:solidFill>
                  <a:srgbClr val="CC0000"/>
                </a:solidFill>
                <a:latin typeface="Arial"/>
                <a:cs typeface="Arial"/>
              </a:rPr>
              <a:t>variable </a:t>
            </a:r>
            <a:r>
              <a:rPr sz="2613" spc="14" dirty="0">
                <a:solidFill>
                  <a:srgbClr val="CC0000"/>
                </a:solidFill>
                <a:latin typeface="Arial"/>
                <a:cs typeface="Arial"/>
              </a:rPr>
              <a:t>definition</a:t>
            </a:r>
            <a:r>
              <a:rPr sz="2613" dirty="0">
                <a:solidFill>
                  <a:srgbClr val="CC0000"/>
                </a:solidFill>
                <a:latin typeface="Arial"/>
                <a:cs typeface="Arial"/>
              </a:rPr>
              <a:t> </a:t>
            </a:r>
            <a:r>
              <a:rPr sz="2613" spc="-14" dirty="0">
                <a:latin typeface="Arial"/>
                <a:cs typeface="Arial"/>
              </a:rPr>
              <a:t>for</a:t>
            </a:r>
            <a:r>
              <a:rPr sz="2613" spc="5" dirty="0">
                <a:latin typeface="Arial"/>
                <a:cs typeface="Arial"/>
              </a:rPr>
              <a:t> </a:t>
            </a:r>
            <a:r>
              <a:rPr sz="2613" spc="14" dirty="0">
                <a:latin typeface="Arial"/>
                <a:cs typeface="Arial"/>
              </a:rPr>
              <a:t>v</a:t>
            </a:r>
            <a:endParaRPr sz="2613" dirty="0">
              <a:latin typeface="Arial"/>
              <a:cs typeface="Arial"/>
            </a:endParaRPr>
          </a:p>
          <a:p>
            <a:pPr marL="552635" indent="-351128">
              <a:spcBef>
                <a:spcPts val="1211"/>
              </a:spcBef>
              <a:buClr>
                <a:srgbClr val="104E04"/>
              </a:buClr>
              <a:buSzPct val="50909"/>
              <a:buFont typeface="Century Gothic"/>
              <a:buChar char="□"/>
              <a:tabLst>
                <a:tab pos="552635" algn="l"/>
                <a:tab pos="553238" algn="l"/>
              </a:tabLst>
            </a:pPr>
            <a:r>
              <a:rPr sz="2613" i="1" dirty="0">
                <a:latin typeface="Bookman Old Style"/>
                <a:cs typeface="Bookman Old Style"/>
              </a:rPr>
              <a:t>n</a:t>
            </a:r>
            <a:r>
              <a:rPr sz="2779" i="1" baseline="-11396" dirty="0">
                <a:latin typeface="Verdana"/>
                <a:cs typeface="Verdana"/>
              </a:rPr>
              <a:t>k</a:t>
            </a:r>
            <a:r>
              <a:rPr sz="2779" i="1" spc="371" baseline="-11396" dirty="0">
                <a:latin typeface="Verdana"/>
                <a:cs typeface="Verdana"/>
              </a:rPr>
              <a:t> </a:t>
            </a:r>
            <a:r>
              <a:rPr sz="2613" spc="10" dirty="0">
                <a:latin typeface="Arial"/>
                <a:cs typeface="Arial"/>
              </a:rPr>
              <a:t>is</a:t>
            </a:r>
            <a:r>
              <a:rPr sz="2613" spc="5" dirty="0">
                <a:latin typeface="Arial"/>
                <a:cs typeface="Arial"/>
              </a:rPr>
              <a:t> </a:t>
            </a:r>
            <a:r>
              <a:rPr sz="2613" spc="19" dirty="0">
                <a:latin typeface="Arial"/>
                <a:cs typeface="Arial"/>
              </a:rPr>
              <a:t>a</a:t>
            </a:r>
            <a:r>
              <a:rPr sz="2613" dirty="0">
                <a:latin typeface="Arial"/>
                <a:cs typeface="Arial"/>
              </a:rPr>
              <a:t> </a:t>
            </a:r>
            <a:r>
              <a:rPr sz="2613" spc="5" dirty="0">
                <a:solidFill>
                  <a:srgbClr val="CC0000"/>
                </a:solidFill>
                <a:latin typeface="Arial"/>
                <a:cs typeface="Arial"/>
              </a:rPr>
              <a:t>variable</a:t>
            </a:r>
            <a:r>
              <a:rPr sz="2613" dirty="0">
                <a:solidFill>
                  <a:srgbClr val="CC0000"/>
                </a:solidFill>
                <a:latin typeface="Arial"/>
                <a:cs typeface="Arial"/>
              </a:rPr>
              <a:t> </a:t>
            </a:r>
            <a:r>
              <a:rPr sz="2613" spc="19" dirty="0">
                <a:solidFill>
                  <a:srgbClr val="CC0000"/>
                </a:solidFill>
                <a:latin typeface="Arial"/>
                <a:cs typeface="Arial"/>
              </a:rPr>
              <a:t>use</a:t>
            </a:r>
            <a:r>
              <a:rPr sz="2613" spc="5" dirty="0">
                <a:solidFill>
                  <a:srgbClr val="CC0000"/>
                </a:solidFill>
                <a:latin typeface="Arial"/>
                <a:cs typeface="Arial"/>
              </a:rPr>
              <a:t> </a:t>
            </a:r>
            <a:r>
              <a:rPr sz="2613" spc="-14" dirty="0">
                <a:latin typeface="Arial"/>
                <a:cs typeface="Arial"/>
              </a:rPr>
              <a:t>for</a:t>
            </a:r>
            <a:r>
              <a:rPr sz="2613" dirty="0">
                <a:latin typeface="Arial"/>
                <a:cs typeface="Arial"/>
              </a:rPr>
              <a:t> </a:t>
            </a:r>
            <a:r>
              <a:rPr sz="2613" spc="14" dirty="0">
                <a:latin typeface="Arial"/>
                <a:cs typeface="Arial"/>
              </a:rPr>
              <a:t>v</a:t>
            </a:r>
            <a:endParaRPr sz="2613" dirty="0">
              <a:latin typeface="Arial"/>
              <a:cs typeface="Arial"/>
            </a:endParaRPr>
          </a:p>
          <a:p>
            <a:pPr marL="552635" indent="-351128">
              <a:spcBef>
                <a:spcPts val="1211"/>
              </a:spcBef>
              <a:buClr>
                <a:srgbClr val="104E04"/>
              </a:buClr>
              <a:buSzPct val="50909"/>
              <a:buFont typeface="Century Gothic"/>
              <a:buChar char="□"/>
              <a:tabLst>
                <a:tab pos="552635" algn="l"/>
                <a:tab pos="553238" algn="l"/>
              </a:tabLst>
            </a:pPr>
            <a:r>
              <a:rPr sz="2613" spc="19" dirty="0">
                <a:solidFill>
                  <a:srgbClr val="CC0000"/>
                </a:solidFill>
                <a:latin typeface="Arial"/>
                <a:cs typeface="Arial"/>
              </a:rPr>
              <a:t>No</a:t>
            </a:r>
            <a:r>
              <a:rPr sz="2613" spc="5" dirty="0">
                <a:solidFill>
                  <a:srgbClr val="CC0000"/>
                </a:solidFill>
                <a:latin typeface="Arial"/>
                <a:cs typeface="Arial"/>
              </a:rPr>
              <a:t> </a:t>
            </a:r>
            <a:r>
              <a:rPr sz="2613" i="1" spc="105" dirty="0">
                <a:latin typeface="Bookman Old Style"/>
                <a:cs typeface="Bookman Old Style"/>
              </a:rPr>
              <a:t>n</a:t>
            </a:r>
            <a:r>
              <a:rPr sz="2779" i="1" spc="157" baseline="-11396" dirty="0">
                <a:latin typeface="Verdana"/>
                <a:cs typeface="Verdana"/>
              </a:rPr>
              <a:t>i</a:t>
            </a:r>
            <a:r>
              <a:rPr sz="2779" i="1" spc="314" baseline="-11396" dirty="0">
                <a:latin typeface="Verdana"/>
                <a:cs typeface="Verdana"/>
              </a:rPr>
              <a:t> </a:t>
            </a:r>
            <a:r>
              <a:rPr sz="2613" spc="-48" dirty="0">
                <a:latin typeface="Arial"/>
                <a:cs typeface="Arial"/>
              </a:rPr>
              <a:t>(</a:t>
            </a:r>
            <a:r>
              <a:rPr sz="2613" spc="-48" dirty="0">
                <a:latin typeface="Tahoma"/>
                <a:cs typeface="Tahoma"/>
              </a:rPr>
              <a:t>1</a:t>
            </a:r>
            <a:r>
              <a:rPr sz="2613" spc="-81" dirty="0">
                <a:latin typeface="Tahoma"/>
                <a:cs typeface="Tahoma"/>
              </a:rPr>
              <a:t> </a:t>
            </a:r>
            <a:r>
              <a:rPr sz="2613" i="1" spc="489" dirty="0">
                <a:latin typeface="Bookman Old Style"/>
                <a:cs typeface="Bookman Old Style"/>
              </a:rPr>
              <a:t>&lt;</a:t>
            </a:r>
            <a:r>
              <a:rPr sz="2613" i="1" spc="-52" dirty="0">
                <a:latin typeface="Bookman Old Style"/>
                <a:cs typeface="Bookman Old Style"/>
              </a:rPr>
              <a:t> </a:t>
            </a:r>
            <a:r>
              <a:rPr sz="2613" i="1" spc="181" dirty="0">
                <a:latin typeface="Bookman Old Style"/>
                <a:cs typeface="Bookman Old Style"/>
              </a:rPr>
              <a:t>i</a:t>
            </a:r>
            <a:r>
              <a:rPr sz="2613" i="1" spc="-52" dirty="0">
                <a:latin typeface="Bookman Old Style"/>
                <a:cs typeface="Bookman Old Style"/>
              </a:rPr>
              <a:t> </a:t>
            </a:r>
            <a:r>
              <a:rPr sz="2613" i="1" spc="622" dirty="0">
                <a:latin typeface="Arial"/>
                <a:cs typeface="Arial"/>
              </a:rPr>
              <a:t>≤</a:t>
            </a:r>
            <a:r>
              <a:rPr sz="2613" i="1" spc="10" dirty="0">
                <a:latin typeface="Arial"/>
                <a:cs typeface="Arial"/>
              </a:rPr>
              <a:t> </a:t>
            </a:r>
            <a:r>
              <a:rPr sz="2613" i="1" spc="-52" dirty="0">
                <a:latin typeface="Bookman Old Style"/>
                <a:cs typeface="Bookman Old Style"/>
              </a:rPr>
              <a:t>k</a:t>
            </a:r>
            <a:r>
              <a:rPr sz="2613" spc="-52" dirty="0">
                <a:latin typeface="Arial"/>
                <a:cs typeface="Arial"/>
              </a:rPr>
              <a:t>)</a:t>
            </a:r>
            <a:r>
              <a:rPr sz="2613" spc="5" dirty="0">
                <a:latin typeface="Arial"/>
                <a:cs typeface="Arial"/>
              </a:rPr>
              <a:t> </a:t>
            </a:r>
            <a:r>
              <a:rPr sz="2613" spc="10" dirty="0">
                <a:latin typeface="Arial"/>
                <a:cs typeface="Arial"/>
              </a:rPr>
              <a:t>is </a:t>
            </a:r>
            <a:r>
              <a:rPr sz="2613" spc="19" dirty="0">
                <a:latin typeface="Arial"/>
                <a:cs typeface="Arial"/>
              </a:rPr>
              <a:t>a</a:t>
            </a:r>
            <a:r>
              <a:rPr sz="2613" spc="5" dirty="0">
                <a:latin typeface="Arial"/>
                <a:cs typeface="Arial"/>
              </a:rPr>
              <a:t> </a:t>
            </a:r>
            <a:r>
              <a:rPr sz="2613" spc="5" dirty="0">
                <a:solidFill>
                  <a:srgbClr val="CC0000"/>
                </a:solidFill>
                <a:latin typeface="Arial"/>
                <a:cs typeface="Arial"/>
              </a:rPr>
              <a:t>variable </a:t>
            </a:r>
            <a:r>
              <a:rPr sz="2613" spc="14" dirty="0">
                <a:solidFill>
                  <a:srgbClr val="CC0000"/>
                </a:solidFill>
                <a:latin typeface="Arial"/>
                <a:cs typeface="Arial"/>
              </a:rPr>
              <a:t>definition</a:t>
            </a:r>
            <a:r>
              <a:rPr sz="2613" spc="10" dirty="0">
                <a:solidFill>
                  <a:srgbClr val="CC0000"/>
                </a:solidFill>
                <a:latin typeface="Arial"/>
                <a:cs typeface="Arial"/>
              </a:rPr>
              <a:t> </a:t>
            </a:r>
            <a:r>
              <a:rPr sz="2613" spc="-14" dirty="0">
                <a:latin typeface="Arial"/>
                <a:cs typeface="Arial"/>
              </a:rPr>
              <a:t>for</a:t>
            </a:r>
            <a:r>
              <a:rPr sz="2613" spc="5" dirty="0">
                <a:latin typeface="Arial"/>
                <a:cs typeface="Arial"/>
              </a:rPr>
              <a:t> </a:t>
            </a:r>
            <a:r>
              <a:rPr sz="2613" spc="14" dirty="0">
                <a:latin typeface="Arial"/>
                <a:cs typeface="Arial"/>
              </a:rPr>
              <a:t>v</a:t>
            </a:r>
            <a:endParaRPr sz="2613" dirty="0">
              <a:latin typeface="Arial"/>
              <a:cs typeface="Arial"/>
            </a:endParaRPr>
          </a:p>
          <a:p>
            <a:pPr marL="956855" marR="169531" indent="-351128">
              <a:lnSpc>
                <a:spcPct val="122700"/>
              </a:lnSpc>
              <a:spcBef>
                <a:spcPts val="484"/>
              </a:spcBef>
              <a:tabLst>
                <a:tab pos="956855" algn="l"/>
              </a:tabLst>
            </a:pPr>
            <a:r>
              <a:rPr sz="1330" spc="276" dirty="0">
                <a:solidFill>
                  <a:srgbClr val="104E04"/>
                </a:solidFill>
                <a:latin typeface="Century Gothic"/>
                <a:cs typeface="Century Gothic"/>
              </a:rPr>
              <a:t>Q	</a:t>
            </a:r>
            <a:r>
              <a:rPr sz="2375" i="1" spc="67" dirty="0">
                <a:latin typeface="Century Schoolbook"/>
                <a:cs typeface="Century Schoolbook"/>
              </a:rPr>
              <a:t>n</a:t>
            </a:r>
            <a:r>
              <a:rPr sz="2351" i="1" spc="99" baseline="-10101" dirty="0">
                <a:latin typeface="Bookman Old Style"/>
                <a:cs typeface="Bookman Old Style"/>
              </a:rPr>
              <a:t>k</a:t>
            </a:r>
            <a:r>
              <a:rPr sz="2351" i="1" spc="527" baseline="-10101" dirty="0">
                <a:latin typeface="Bookman Old Style"/>
                <a:cs typeface="Bookman Old Style"/>
              </a:rPr>
              <a:t> </a:t>
            </a:r>
            <a:r>
              <a:rPr sz="2375" spc="-24" dirty="0">
                <a:latin typeface="Arial"/>
                <a:cs typeface="Arial"/>
              </a:rPr>
              <a:t>may</a:t>
            </a:r>
            <a:r>
              <a:rPr sz="2375" dirty="0">
                <a:latin typeface="Arial"/>
                <a:cs typeface="Arial"/>
              </a:rPr>
              <a:t> </a:t>
            </a:r>
            <a:r>
              <a:rPr sz="2375" spc="5" dirty="0">
                <a:latin typeface="Arial"/>
                <a:cs typeface="Arial"/>
              </a:rPr>
              <a:t>be</a:t>
            </a:r>
            <a:r>
              <a:rPr sz="2375" dirty="0">
                <a:latin typeface="Arial"/>
                <a:cs typeface="Arial"/>
              </a:rPr>
              <a:t> </a:t>
            </a:r>
            <a:r>
              <a:rPr sz="2375" spc="5" dirty="0">
                <a:latin typeface="Arial"/>
                <a:cs typeface="Arial"/>
              </a:rPr>
              <a:t>a</a:t>
            </a:r>
            <a:r>
              <a:rPr sz="2375" dirty="0">
                <a:latin typeface="Arial"/>
                <a:cs typeface="Arial"/>
              </a:rPr>
              <a:t> </a:t>
            </a:r>
            <a:r>
              <a:rPr sz="2375" spc="-10" dirty="0">
                <a:latin typeface="Arial"/>
                <a:cs typeface="Arial"/>
              </a:rPr>
              <a:t>variable</a:t>
            </a:r>
            <a:r>
              <a:rPr sz="2375" dirty="0">
                <a:latin typeface="Arial"/>
                <a:cs typeface="Arial"/>
              </a:rPr>
              <a:t> definition if </a:t>
            </a:r>
            <a:r>
              <a:rPr sz="2375" spc="5" dirty="0">
                <a:latin typeface="Arial"/>
                <a:cs typeface="Arial"/>
              </a:rPr>
              <a:t>each</a:t>
            </a:r>
            <a:r>
              <a:rPr sz="2375" dirty="0">
                <a:latin typeface="Arial"/>
                <a:cs typeface="Arial"/>
              </a:rPr>
              <a:t> </a:t>
            </a:r>
            <a:r>
              <a:rPr sz="2375" spc="5" dirty="0">
                <a:latin typeface="Arial"/>
                <a:cs typeface="Arial"/>
              </a:rPr>
              <a:t>assignment </a:t>
            </a:r>
            <a:r>
              <a:rPr sz="2375" spc="-646" dirty="0">
                <a:latin typeface="Arial"/>
                <a:cs typeface="Arial"/>
              </a:rPr>
              <a:t> </a:t>
            </a:r>
            <a:r>
              <a:rPr sz="2375" dirty="0">
                <a:latin typeface="Arial"/>
                <a:cs typeface="Arial"/>
              </a:rPr>
              <a:t>to</a:t>
            </a:r>
            <a:r>
              <a:rPr sz="2375" spc="-5" dirty="0">
                <a:latin typeface="Arial"/>
                <a:cs typeface="Arial"/>
              </a:rPr>
              <a:t> </a:t>
            </a:r>
            <a:r>
              <a:rPr sz="2375" spc="5" dirty="0">
                <a:latin typeface="Arial"/>
                <a:cs typeface="Arial"/>
              </a:rPr>
              <a:t>v</a:t>
            </a:r>
            <a:r>
              <a:rPr sz="2375" dirty="0">
                <a:latin typeface="Arial"/>
                <a:cs typeface="Arial"/>
              </a:rPr>
              <a:t> </a:t>
            </a:r>
            <a:r>
              <a:rPr sz="2375" spc="5" dirty="0">
                <a:latin typeface="Arial"/>
                <a:cs typeface="Arial"/>
              </a:rPr>
              <a:t>occurs</a:t>
            </a:r>
            <a:r>
              <a:rPr sz="2375" dirty="0">
                <a:latin typeface="Arial"/>
                <a:cs typeface="Arial"/>
              </a:rPr>
              <a:t> after</a:t>
            </a:r>
            <a:r>
              <a:rPr sz="2375" spc="-5" dirty="0">
                <a:latin typeface="Arial"/>
                <a:cs typeface="Arial"/>
              </a:rPr>
              <a:t> </a:t>
            </a:r>
            <a:r>
              <a:rPr sz="2375" spc="5" dirty="0">
                <a:latin typeface="Arial"/>
                <a:cs typeface="Arial"/>
              </a:rPr>
              <a:t>a</a:t>
            </a:r>
            <a:r>
              <a:rPr sz="2375" dirty="0">
                <a:latin typeface="Arial"/>
                <a:cs typeface="Arial"/>
              </a:rPr>
              <a:t> </a:t>
            </a:r>
            <a:r>
              <a:rPr sz="2375" spc="5" dirty="0">
                <a:latin typeface="Arial"/>
                <a:cs typeface="Arial"/>
              </a:rPr>
              <a:t>use</a:t>
            </a:r>
            <a:endParaRPr sz="2375" dirty="0">
              <a:latin typeface="Arial"/>
              <a:cs typeface="Arial"/>
            </a:endParaRPr>
          </a:p>
          <a:p>
            <a:pPr>
              <a:spcBef>
                <a:spcPts val="5"/>
              </a:spcBef>
            </a:pPr>
            <a:endParaRPr sz="2803" dirty="0">
              <a:latin typeface="Arial"/>
              <a:cs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2588" y="440722"/>
            <a:ext cx="6914411" cy="753285"/>
          </a:xfrm>
          <a:prstGeom prst="rect">
            <a:avLst/>
          </a:prstGeom>
        </p:spPr>
        <p:txBody>
          <a:bodyPr vert="horz" wrap="square" lIns="0" tIns="14480" rIns="0" bIns="0" rtlCol="0">
            <a:spAutoFit/>
          </a:bodyPr>
          <a:lstStyle/>
          <a:p>
            <a:pPr marL="12066">
              <a:spcBef>
                <a:spcPts val="114"/>
              </a:spcBef>
            </a:pPr>
            <a:r>
              <a:rPr spc="5" dirty="0"/>
              <a:t>Definition-Use</a:t>
            </a:r>
            <a:r>
              <a:rPr spc="-14" dirty="0"/>
              <a:t> </a:t>
            </a:r>
            <a:r>
              <a:rPr spc="-29" dirty="0"/>
              <a:t>Pair</a:t>
            </a:r>
          </a:p>
        </p:txBody>
      </p:sp>
      <p:sp>
        <p:nvSpPr>
          <p:cNvPr id="3" name="object 3"/>
          <p:cNvSpPr txBox="1">
            <a:spLocks noGrp="1"/>
          </p:cNvSpPr>
          <p:nvPr>
            <p:ph type="body" idx="1"/>
          </p:nvPr>
        </p:nvSpPr>
        <p:spPr>
          <a:xfrm>
            <a:off x="853101" y="1778781"/>
            <a:ext cx="7947002" cy="639601"/>
          </a:xfrm>
          <a:prstGeom prst="rect">
            <a:avLst/>
          </a:prstGeom>
        </p:spPr>
        <p:txBody>
          <a:bodyPr vert="horz" wrap="square" lIns="0" tIns="12067" rIns="0" bIns="0" rtlCol="0">
            <a:spAutoFit/>
          </a:bodyPr>
          <a:lstStyle/>
          <a:p>
            <a:pPr marL="12066" marR="4827">
              <a:lnSpc>
                <a:spcPct val="116599"/>
              </a:lnSpc>
              <a:spcBef>
                <a:spcPts val="95"/>
              </a:spcBef>
            </a:pPr>
            <a:r>
              <a:rPr spc="-5" dirty="0"/>
              <a:t>A </a:t>
            </a:r>
            <a:r>
              <a:rPr spc="-5" dirty="0">
                <a:solidFill>
                  <a:srgbClr val="CC0000"/>
                </a:solidFill>
              </a:rPr>
              <a:t>definition-use pair </a:t>
            </a:r>
            <a:r>
              <a:rPr spc="-5" dirty="0"/>
              <a:t>(DU-pair) </a:t>
            </a:r>
            <a:r>
              <a:rPr spc="-24" dirty="0"/>
              <a:t>for</a:t>
            </a:r>
            <a:r>
              <a:rPr spc="-5" dirty="0"/>
              <a:t> a </a:t>
            </a:r>
            <a:r>
              <a:rPr dirty="0"/>
              <a:t> </a:t>
            </a:r>
            <a:r>
              <a:rPr spc="-71" dirty="0"/>
              <a:t>v</a:t>
            </a:r>
            <a:r>
              <a:rPr spc="-5" dirty="0"/>
              <a:t>aria</a:t>
            </a:r>
            <a:r>
              <a:rPr spc="-38" dirty="0"/>
              <a:t>b</a:t>
            </a:r>
            <a:r>
              <a:rPr spc="-5" dirty="0"/>
              <a:t>le v is a pair of nodes </a:t>
            </a:r>
            <a:r>
              <a:rPr spc="-19" dirty="0">
                <a:latin typeface="Californian FB"/>
                <a:cs typeface="Californian FB"/>
              </a:rPr>
              <a:t>(</a:t>
            </a:r>
            <a:r>
              <a:rPr i="1" spc="-261" dirty="0">
                <a:latin typeface="Bookman Old Style"/>
                <a:cs typeface="Bookman Old Style"/>
              </a:rPr>
              <a:t>d,</a:t>
            </a:r>
            <a:r>
              <a:rPr i="1" spc="-423" dirty="0">
                <a:latin typeface="Bookman Old Style"/>
                <a:cs typeface="Bookman Old Style"/>
              </a:rPr>
              <a:t> </a:t>
            </a:r>
            <a:r>
              <a:rPr i="1" spc="-204" dirty="0">
                <a:latin typeface="Bookman Old Style"/>
                <a:cs typeface="Bookman Old Style"/>
              </a:rPr>
              <a:t>u</a:t>
            </a:r>
            <a:r>
              <a:rPr spc="-19" dirty="0">
                <a:latin typeface="Californian FB"/>
                <a:cs typeface="Californian FB"/>
              </a:rPr>
              <a:t>)</a:t>
            </a:r>
            <a:r>
              <a:rPr spc="204" dirty="0">
                <a:latin typeface="Californian FB"/>
                <a:cs typeface="Californian FB"/>
              </a:rPr>
              <a:t> </a:t>
            </a:r>
            <a:r>
              <a:rPr spc="-5" dirty="0"/>
              <a:t>su</a:t>
            </a:r>
            <a:r>
              <a:rPr spc="-38" dirty="0"/>
              <a:t>c</a:t>
            </a:r>
            <a:r>
              <a:rPr spc="-5" dirty="0"/>
              <a:t>h  that</a:t>
            </a:r>
            <a:r>
              <a:rPr dirty="0"/>
              <a:t> </a:t>
            </a:r>
            <a:r>
              <a:rPr spc="-5" dirty="0"/>
              <a:t>there</a:t>
            </a:r>
            <a:r>
              <a:rPr dirty="0"/>
              <a:t> </a:t>
            </a:r>
            <a:r>
              <a:rPr spc="-5" dirty="0"/>
              <a:t>is</a:t>
            </a:r>
            <a:r>
              <a:rPr spc="5" dirty="0"/>
              <a:t> </a:t>
            </a:r>
            <a:r>
              <a:rPr spc="-5" dirty="0"/>
              <a:t>a</a:t>
            </a:r>
            <a:r>
              <a:rPr dirty="0"/>
              <a:t> </a:t>
            </a:r>
            <a:r>
              <a:rPr spc="-10" dirty="0"/>
              <a:t>definition-clear</a:t>
            </a:r>
            <a:r>
              <a:rPr spc="5" dirty="0"/>
              <a:t> </a:t>
            </a:r>
            <a:r>
              <a:rPr spc="-5" dirty="0"/>
              <a:t>path</a:t>
            </a:r>
            <a:r>
              <a:rPr dirty="0"/>
              <a:t> </a:t>
            </a:r>
            <a:r>
              <a:rPr i="1" spc="-261" dirty="0">
                <a:latin typeface="Bookman Old Style"/>
                <a:cs typeface="Bookman Old Style"/>
              </a:rPr>
              <a:t>d,</a:t>
            </a:r>
            <a:r>
              <a:rPr i="1" spc="-418" dirty="0">
                <a:latin typeface="Bookman Old Style"/>
                <a:cs typeface="Bookman Old Style"/>
              </a:rPr>
              <a:t> </a:t>
            </a:r>
            <a:r>
              <a:rPr i="1" spc="-95" dirty="0">
                <a:latin typeface="Bookman Old Style"/>
                <a:cs typeface="Bookman Old Style"/>
              </a:rPr>
              <a:t>..,</a:t>
            </a:r>
            <a:r>
              <a:rPr i="1" spc="-423" dirty="0">
                <a:latin typeface="Bookman Old Style"/>
                <a:cs typeface="Bookman Old Style"/>
              </a:rPr>
              <a:t> </a:t>
            </a:r>
            <a:r>
              <a:rPr i="1" spc="-204" dirty="0">
                <a:latin typeface="Bookman Old Style"/>
                <a:cs typeface="Bookman Old Style"/>
              </a:rPr>
              <a:t>u </a:t>
            </a:r>
            <a:r>
              <a:rPr i="1" spc="-941" dirty="0">
                <a:latin typeface="Bookman Old Style"/>
                <a:cs typeface="Bookman Old Style"/>
              </a:rPr>
              <a:t> </a:t>
            </a:r>
            <a:r>
              <a:rPr spc="-5" dirty="0"/>
              <a:t>in</a:t>
            </a:r>
            <a:r>
              <a:rPr spc="-10" dirty="0"/>
              <a:t> </a:t>
            </a:r>
            <a:r>
              <a:rPr spc="-5" dirty="0"/>
              <a:t>the CFG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0D3E2AFB-FF26-4A08-A99E-F6088E35BC52}"/>
              </a:ext>
            </a:extLst>
          </p:cNvPr>
          <p:cNvSpPr txBox="1"/>
          <p:nvPr/>
        </p:nvSpPr>
        <p:spPr>
          <a:xfrm>
            <a:off x="1124828" y="228600"/>
            <a:ext cx="5416728" cy="1107996"/>
          </a:xfrm>
          <a:prstGeom prst="rect">
            <a:avLst/>
          </a:prstGeom>
          <a:noFill/>
        </p:spPr>
        <p:txBody>
          <a:bodyPr wrap="square">
            <a:spAutoFit/>
          </a:bodyPr>
          <a:lstStyle/>
          <a:p>
            <a:r>
              <a:rPr lang="en-GB" sz="3300" spc="5" dirty="0">
                <a:latin typeface="Arial"/>
                <a:cs typeface="Arial"/>
              </a:rPr>
              <a:t>Data</a:t>
            </a:r>
            <a:r>
              <a:rPr lang="en-GB" sz="3300" spc="-10" dirty="0">
                <a:latin typeface="Arial"/>
                <a:cs typeface="Arial"/>
              </a:rPr>
              <a:t> flow </a:t>
            </a:r>
            <a:r>
              <a:rPr lang="en-GB" sz="3300" spc="5" dirty="0">
                <a:latin typeface="Arial"/>
                <a:cs typeface="Arial"/>
              </a:rPr>
              <a:t>dependences:</a:t>
            </a:r>
          </a:p>
          <a:p>
            <a:r>
              <a:rPr lang="en-GB" sz="3300" spc="5" dirty="0">
                <a:latin typeface="Arial"/>
                <a:cs typeface="Arial"/>
              </a:rPr>
              <a:t>Example </a:t>
            </a:r>
            <a:endParaRPr lang="en-GB" sz="3300" dirty="0"/>
          </a:p>
        </p:txBody>
      </p:sp>
      <p:pic>
        <p:nvPicPr>
          <p:cNvPr id="33" name="Picture 32">
            <a:extLst>
              <a:ext uri="{FF2B5EF4-FFF2-40B4-BE49-F238E27FC236}">
                <a16:creationId xmlns:a16="http://schemas.microsoft.com/office/drawing/2014/main" id="{60E57DD0-E9F2-4606-AE62-63FD917361D3}"/>
              </a:ext>
            </a:extLst>
          </p:cNvPr>
          <p:cNvPicPr>
            <a:picLocks noChangeAspect="1"/>
          </p:cNvPicPr>
          <p:nvPr/>
        </p:nvPicPr>
        <p:blipFill>
          <a:blip r:embed="rId2"/>
          <a:stretch>
            <a:fillRect/>
          </a:stretch>
        </p:blipFill>
        <p:spPr>
          <a:xfrm>
            <a:off x="355600" y="1876425"/>
            <a:ext cx="4191000" cy="386715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0D3E2AFB-FF26-4A08-A99E-F6088E35BC52}"/>
              </a:ext>
            </a:extLst>
          </p:cNvPr>
          <p:cNvSpPr txBox="1"/>
          <p:nvPr/>
        </p:nvSpPr>
        <p:spPr>
          <a:xfrm>
            <a:off x="1124828" y="228600"/>
            <a:ext cx="5416728" cy="1107996"/>
          </a:xfrm>
          <a:prstGeom prst="rect">
            <a:avLst/>
          </a:prstGeom>
          <a:noFill/>
        </p:spPr>
        <p:txBody>
          <a:bodyPr wrap="square">
            <a:spAutoFit/>
          </a:bodyPr>
          <a:lstStyle/>
          <a:p>
            <a:r>
              <a:rPr lang="en-GB" sz="3300" spc="5" dirty="0">
                <a:latin typeface="Arial"/>
                <a:cs typeface="Arial"/>
              </a:rPr>
              <a:t>Data</a:t>
            </a:r>
            <a:r>
              <a:rPr lang="en-GB" sz="3300" spc="-10" dirty="0">
                <a:latin typeface="Arial"/>
                <a:cs typeface="Arial"/>
              </a:rPr>
              <a:t> flow </a:t>
            </a:r>
            <a:r>
              <a:rPr lang="en-GB" sz="3300" spc="5" dirty="0">
                <a:latin typeface="Arial"/>
                <a:cs typeface="Arial"/>
              </a:rPr>
              <a:t>dependences:</a:t>
            </a:r>
          </a:p>
          <a:p>
            <a:r>
              <a:rPr lang="en-GB" sz="3300" spc="5" dirty="0">
                <a:latin typeface="Arial"/>
                <a:cs typeface="Arial"/>
              </a:rPr>
              <a:t>Example </a:t>
            </a:r>
            <a:endParaRPr lang="en-GB" sz="3300" dirty="0"/>
          </a:p>
        </p:txBody>
      </p:sp>
      <p:pic>
        <p:nvPicPr>
          <p:cNvPr id="33" name="Picture 32">
            <a:extLst>
              <a:ext uri="{FF2B5EF4-FFF2-40B4-BE49-F238E27FC236}">
                <a16:creationId xmlns:a16="http://schemas.microsoft.com/office/drawing/2014/main" id="{60E57DD0-E9F2-4606-AE62-63FD917361D3}"/>
              </a:ext>
            </a:extLst>
          </p:cNvPr>
          <p:cNvPicPr>
            <a:picLocks noChangeAspect="1"/>
          </p:cNvPicPr>
          <p:nvPr/>
        </p:nvPicPr>
        <p:blipFill>
          <a:blip r:embed="rId2"/>
          <a:stretch>
            <a:fillRect/>
          </a:stretch>
        </p:blipFill>
        <p:spPr>
          <a:xfrm>
            <a:off x="355600" y="1876425"/>
            <a:ext cx="2705100" cy="3867150"/>
          </a:xfrm>
          <a:prstGeom prst="rect">
            <a:avLst/>
          </a:prstGeom>
        </p:spPr>
      </p:pic>
      <p:pic>
        <p:nvPicPr>
          <p:cNvPr id="35" name="Picture 34">
            <a:extLst>
              <a:ext uri="{FF2B5EF4-FFF2-40B4-BE49-F238E27FC236}">
                <a16:creationId xmlns:a16="http://schemas.microsoft.com/office/drawing/2014/main" id="{4362C1D8-AD9C-4A4A-80F1-F3FB92B370CF}"/>
              </a:ext>
            </a:extLst>
          </p:cNvPr>
          <p:cNvPicPr>
            <a:picLocks noChangeAspect="1"/>
          </p:cNvPicPr>
          <p:nvPr/>
        </p:nvPicPr>
        <p:blipFill>
          <a:blip r:embed="rId3"/>
          <a:stretch>
            <a:fillRect/>
          </a:stretch>
        </p:blipFill>
        <p:spPr>
          <a:xfrm>
            <a:off x="3978364" y="2057400"/>
            <a:ext cx="5076825" cy="3867150"/>
          </a:xfrm>
          <a:prstGeom prst="rect">
            <a:avLst/>
          </a:prstGeom>
        </p:spPr>
      </p:pic>
    </p:spTree>
    <p:extLst>
      <p:ext uri="{BB962C8B-B14F-4D97-AF65-F5344CB8AC3E}">
        <p14:creationId xmlns:p14="http://schemas.microsoft.com/office/powerpoint/2010/main" val="3213752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bject 29"/>
          <p:cNvSpPr txBox="1"/>
          <p:nvPr/>
        </p:nvSpPr>
        <p:spPr>
          <a:xfrm>
            <a:off x="9736345" y="419312"/>
            <a:ext cx="227454" cy="216856"/>
          </a:xfrm>
          <a:prstGeom prst="rect">
            <a:avLst/>
          </a:prstGeom>
        </p:spPr>
        <p:txBody>
          <a:bodyPr vert="horz" wrap="square" lIns="0" tIns="12067" rIns="0" bIns="0" rtlCol="0">
            <a:spAutoFit/>
          </a:bodyPr>
          <a:lstStyle/>
          <a:p>
            <a:pPr marL="12066">
              <a:spcBef>
                <a:spcPts val="95"/>
              </a:spcBef>
            </a:pPr>
            <a:r>
              <a:rPr sz="1330" b="1" dirty="0">
                <a:latin typeface="Courier New"/>
                <a:cs typeface="Courier New"/>
              </a:rPr>
              <a:t>85</a:t>
            </a:r>
            <a:endParaRPr sz="1330">
              <a:latin typeface="Courier New"/>
              <a:cs typeface="Courier New"/>
            </a:endParaRPr>
          </a:p>
        </p:txBody>
      </p:sp>
      <p:sp>
        <p:nvSpPr>
          <p:cNvPr id="31" name="TextBox 30">
            <a:extLst>
              <a:ext uri="{FF2B5EF4-FFF2-40B4-BE49-F238E27FC236}">
                <a16:creationId xmlns:a16="http://schemas.microsoft.com/office/drawing/2014/main" id="{0D3E2AFB-FF26-4A08-A99E-F6088E35BC52}"/>
              </a:ext>
            </a:extLst>
          </p:cNvPr>
          <p:cNvSpPr txBox="1"/>
          <p:nvPr/>
        </p:nvSpPr>
        <p:spPr>
          <a:xfrm>
            <a:off x="1124828" y="228600"/>
            <a:ext cx="5416728" cy="1107996"/>
          </a:xfrm>
          <a:prstGeom prst="rect">
            <a:avLst/>
          </a:prstGeom>
          <a:noFill/>
        </p:spPr>
        <p:txBody>
          <a:bodyPr wrap="square">
            <a:spAutoFit/>
          </a:bodyPr>
          <a:lstStyle/>
          <a:p>
            <a:r>
              <a:rPr lang="en-GB" sz="3300" spc="5" dirty="0">
                <a:latin typeface="Arial"/>
                <a:cs typeface="Arial"/>
              </a:rPr>
              <a:t>Data</a:t>
            </a:r>
            <a:r>
              <a:rPr lang="en-GB" sz="3300" spc="-10" dirty="0">
                <a:latin typeface="Arial"/>
                <a:cs typeface="Arial"/>
              </a:rPr>
              <a:t> flow </a:t>
            </a:r>
            <a:r>
              <a:rPr lang="en-GB" sz="3300" spc="5" dirty="0">
                <a:latin typeface="Arial"/>
                <a:cs typeface="Arial"/>
              </a:rPr>
              <a:t>dependences:</a:t>
            </a:r>
          </a:p>
          <a:p>
            <a:r>
              <a:rPr lang="en-GB" sz="3300" spc="5" dirty="0">
                <a:latin typeface="Arial"/>
                <a:cs typeface="Arial"/>
              </a:rPr>
              <a:t>Example </a:t>
            </a:r>
            <a:endParaRPr lang="en-GB" sz="3300" dirty="0"/>
          </a:p>
        </p:txBody>
      </p:sp>
      <p:pic>
        <p:nvPicPr>
          <p:cNvPr id="33" name="Picture 32">
            <a:extLst>
              <a:ext uri="{FF2B5EF4-FFF2-40B4-BE49-F238E27FC236}">
                <a16:creationId xmlns:a16="http://schemas.microsoft.com/office/drawing/2014/main" id="{60E57DD0-E9F2-4606-AE62-63FD917361D3}"/>
              </a:ext>
            </a:extLst>
          </p:cNvPr>
          <p:cNvPicPr>
            <a:picLocks noChangeAspect="1"/>
          </p:cNvPicPr>
          <p:nvPr/>
        </p:nvPicPr>
        <p:blipFill>
          <a:blip r:embed="rId2"/>
          <a:stretch>
            <a:fillRect/>
          </a:stretch>
        </p:blipFill>
        <p:spPr>
          <a:xfrm>
            <a:off x="355600" y="1876425"/>
            <a:ext cx="2705100" cy="3867150"/>
          </a:xfrm>
          <a:prstGeom prst="rect">
            <a:avLst/>
          </a:prstGeom>
        </p:spPr>
      </p:pic>
      <p:pic>
        <p:nvPicPr>
          <p:cNvPr id="3" name="Picture 2">
            <a:extLst>
              <a:ext uri="{FF2B5EF4-FFF2-40B4-BE49-F238E27FC236}">
                <a16:creationId xmlns:a16="http://schemas.microsoft.com/office/drawing/2014/main" id="{32A56B33-000B-4030-8A94-97E08C9A340C}"/>
              </a:ext>
            </a:extLst>
          </p:cNvPr>
          <p:cNvPicPr>
            <a:picLocks noChangeAspect="1"/>
          </p:cNvPicPr>
          <p:nvPr/>
        </p:nvPicPr>
        <p:blipFill>
          <a:blip r:embed="rId3"/>
          <a:stretch>
            <a:fillRect/>
          </a:stretch>
        </p:blipFill>
        <p:spPr>
          <a:xfrm>
            <a:off x="3969806" y="1885950"/>
            <a:ext cx="5143500" cy="3857625"/>
          </a:xfrm>
          <a:prstGeom prst="rect">
            <a:avLst/>
          </a:prstGeom>
        </p:spPr>
      </p:pic>
    </p:spTree>
    <p:extLst>
      <p:ext uri="{BB962C8B-B14F-4D97-AF65-F5344CB8AC3E}">
        <p14:creationId xmlns:p14="http://schemas.microsoft.com/office/powerpoint/2010/main" val="692594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4BB1C5DC-7BE6-4AC4-B3CD-B6D2C22983BB}"/>
              </a:ext>
            </a:extLst>
          </p:cNvPr>
          <p:cNvSpPr>
            <a:spLocks noGrp="1" noChangeArrowheads="1"/>
          </p:cNvSpPr>
          <p:nvPr>
            <p:ph type="title"/>
          </p:nvPr>
        </p:nvSpPr>
        <p:spPr/>
        <p:txBody>
          <a:bodyPr/>
          <a:lstStyle/>
          <a:p>
            <a:pPr algn="l"/>
            <a:r>
              <a:rPr lang="en-US" altLang="en-US" dirty="0"/>
              <a:t>Introduction</a:t>
            </a:r>
            <a:endParaRPr lang="en-US" altLang="en-US" sz="3556" dirty="0"/>
          </a:p>
        </p:txBody>
      </p:sp>
      <p:sp>
        <p:nvSpPr>
          <p:cNvPr id="81923" name="Rectangle 3">
            <a:extLst>
              <a:ext uri="{FF2B5EF4-FFF2-40B4-BE49-F238E27FC236}">
                <a16:creationId xmlns:a16="http://schemas.microsoft.com/office/drawing/2014/main" id="{17D022E7-DCFF-4B13-979D-8FED6AA991CA}"/>
              </a:ext>
            </a:extLst>
          </p:cNvPr>
          <p:cNvSpPr>
            <a:spLocks noGrp="1" noChangeArrowheads="1"/>
          </p:cNvSpPr>
          <p:nvPr>
            <p:ph type="body" idx="1"/>
          </p:nvPr>
        </p:nvSpPr>
        <p:spPr>
          <a:xfrm>
            <a:off x="279400" y="1447800"/>
            <a:ext cx="9753600" cy="4136517"/>
          </a:xfrm>
        </p:spPr>
        <p:txBody>
          <a:bodyPr/>
          <a:lstStyle/>
          <a:p>
            <a:pPr eaLnBrk="1" hangingPunct="1">
              <a:lnSpc>
                <a:spcPct val="80000"/>
              </a:lnSpc>
            </a:pPr>
            <a:endParaRPr lang="en-US" altLang="zh-TW" sz="2400" dirty="0">
              <a:latin typeface="Times New Roman" panose="02020603050405020304" pitchFamily="18" charset="0"/>
              <a:ea typeface="PMingLiU" panose="02020500000000000000" pitchFamily="18" charset="-120"/>
              <a:cs typeface="Times New Roman" panose="02020603050405020304" pitchFamily="18" charset="0"/>
            </a:endParaRPr>
          </a:p>
          <a:p>
            <a:pPr eaLnBrk="1" hangingPunct="1">
              <a:lnSpc>
                <a:spcPct val="80000"/>
              </a:lnSpc>
            </a:pPr>
            <a:r>
              <a:rPr lang="en-US" altLang="zh-TW" sz="2400" dirty="0">
                <a:latin typeface="Times New Roman" panose="02020603050405020304" pitchFamily="18" charset="0"/>
                <a:ea typeface="PMingLiU" panose="02020500000000000000" pitchFamily="18" charset="-120"/>
                <a:cs typeface="Times New Roman" panose="02020603050405020304" pitchFamily="18" charset="0"/>
              </a:rPr>
              <a:t>The size and complexity of a software today gets harder to understand, maintain and test</a:t>
            </a:r>
          </a:p>
          <a:p>
            <a:pPr eaLnBrk="1" hangingPunct="1">
              <a:lnSpc>
                <a:spcPct val="80000"/>
              </a:lnSpc>
            </a:pPr>
            <a:endParaRPr lang="en-US" altLang="zh-TW" sz="2400" dirty="0">
              <a:latin typeface="Times New Roman" panose="02020603050405020304" pitchFamily="18" charset="0"/>
              <a:ea typeface="PMingLiU" panose="02020500000000000000" pitchFamily="18" charset="-120"/>
              <a:cs typeface="Times New Roman" panose="02020603050405020304" pitchFamily="18" charset="0"/>
            </a:endParaRPr>
          </a:p>
          <a:p>
            <a:pPr eaLnBrk="1" hangingPunct="1">
              <a:lnSpc>
                <a:spcPct val="80000"/>
              </a:lnSpc>
            </a:pPr>
            <a:endParaRPr lang="en-US" altLang="zh-TW" sz="2400" dirty="0">
              <a:latin typeface="Times New Roman" panose="02020603050405020304" pitchFamily="18" charset="0"/>
              <a:ea typeface="PMingLiU" panose="02020500000000000000" pitchFamily="18" charset="-120"/>
              <a:cs typeface="Times New Roman" panose="02020603050405020304" pitchFamily="18" charset="0"/>
            </a:endParaRPr>
          </a:p>
          <a:p>
            <a:pPr eaLnBrk="1" hangingPunct="1">
              <a:lnSpc>
                <a:spcPct val="80000"/>
              </a:lnSpc>
            </a:pPr>
            <a:r>
              <a:rPr lang="en-US" altLang="zh-TW" sz="2400" dirty="0">
                <a:latin typeface="Times New Roman" panose="02020603050405020304" pitchFamily="18" charset="0"/>
                <a:ea typeface="PMingLiU" panose="02020500000000000000" pitchFamily="18" charset="-120"/>
                <a:cs typeface="Times New Roman" panose="02020603050405020304" pitchFamily="18" charset="0"/>
              </a:rPr>
              <a:t> You might have had questions like: </a:t>
            </a:r>
          </a:p>
          <a:p>
            <a:pPr eaLnBrk="1" hangingPunct="1">
              <a:lnSpc>
                <a:spcPct val="80000"/>
              </a:lnSpc>
            </a:pPr>
            <a:endParaRPr lang="en-US" altLang="zh-TW" sz="2400" dirty="0">
              <a:latin typeface="Times New Roman" panose="02020603050405020304" pitchFamily="18" charset="0"/>
              <a:ea typeface="PMingLiU" panose="02020500000000000000" pitchFamily="18" charset="-120"/>
              <a:cs typeface="Times New Roman" panose="02020603050405020304" pitchFamily="18" charset="0"/>
            </a:endParaRPr>
          </a:p>
          <a:p>
            <a:pPr eaLnBrk="1" hangingPunct="1">
              <a:lnSpc>
                <a:spcPct val="80000"/>
              </a:lnSpc>
              <a:buFontTx/>
              <a:buNone/>
            </a:pPr>
            <a:endParaRPr lang="en-US" altLang="zh-TW" sz="2400" dirty="0">
              <a:latin typeface="Times New Roman" panose="02020603050405020304" pitchFamily="18" charset="0"/>
              <a:ea typeface="PMingLiU" panose="02020500000000000000" pitchFamily="18" charset="-120"/>
              <a:cs typeface="Times New Roman" panose="02020603050405020304" pitchFamily="18" charset="0"/>
            </a:endParaRPr>
          </a:p>
          <a:p>
            <a:pPr lvl="1" eaLnBrk="1" hangingPunct="1">
              <a:lnSpc>
                <a:spcPct val="80000"/>
              </a:lnSpc>
              <a:buFont typeface="Wingdings" panose="05000000000000000000" pitchFamily="2" charset="2"/>
              <a:buChar char="§"/>
            </a:pPr>
            <a:r>
              <a:rPr lang="en-US" altLang="zh-TW" sz="2400" dirty="0">
                <a:latin typeface="Times New Roman" panose="02020603050405020304" pitchFamily="18" charset="0"/>
                <a:ea typeface="PMingLiU" panose="02020500000000000000" pitchFamily="18" charset="-120"/>
                <a:cs typeface="Times New Roman" panose="02020603050405020304" pitchFamily="18" charset="0"/>
              </a:rPr>
              <a:t> If I change this statement, what pieces of the program are going to be affected?</a:t>
            </a:r>
          </a:p>
          <a:p>
            <a:pPr lvl="1" eaLnBrk="1" hangingPunct="1">
              <a:lnSpc>
                <a:spcPct val="80000"/>
              </a:lnSpc>
              <a:buFontTx/>
              <a:buNone/>
            </a:pPr>
            <a:endParaRPr lang="en-US" altLang="zh-TW" sz="2400" dirty="0">
              <a:latin typeface="Times New Roman" panose="02020603050405020304" pitchFamily="18" charset="0"/>
              <a:ea typeface="PMingLiU" panose="02020500000000000000" pitchFamily="18" charset="-120"/>
              <a:cs typeface="Times New Roman" panose="02020603050405020304" pitchFamily="18" charset="0"/>
            </a:endParaRPr>
          </a:p>
          <a:p>
            <a:pPr lvl="1" eaLnBrk="1" hangingPunct="1">
              <a:lnSpc>
                <a:spcPct val="80000"/>
              </a:lnSpc>
              <a:buFont typeface="Wingdings" panose="05000000000000000000" pitchFamily="2" charset="2"/>
              <a:buChar char="§"/>
            </a:pPr>
            <a:r>
              <a:rPr lang="en-US" altLang="zh-TW" sz="2400" dirty="0">
                <a:latin typeface="Times New Roman" panose="02020603050405020304" pitchFamily="18" charset="0"/>
                <a:ea typeface="PMingLiU" panose="02020500000000000000" pitchFamily="18" charset="-120"/>
                <a:cs typeface="Times New Roman" panose="02020603050405020304" pitchFamily="18" charset="0"/>
              </a:rPr>
              <a:t> Where are the values that flow into this statement coming from?</a:t>
            </a:r>
          </a:p>
          <a:p>
            <a:pPr lvl="1" eaLnBrk="1" hangingPunct="1">
              <a:lnSpc>
                <a:spcPct val="80000"/>
              </a:lnSpc>
              <a:buFontTx/>
              <a:buNone/>
            </a:pPr>
            <a:endParaRPr lang="en-US" altLang="zh-TW" sz="2400" dirty="0">
              <a:latin typeface="Times New Roman" panose="02020603050405020304" pitchFamily="18" charset="0"/>
              <a:ea typeface="PMingLiU" panose="02020500000000000000" pitchFamily="18" charset="-120"/>
              <a:cs typeface="Times New Roman" panose="02020603050405020304" pitchFamily="18" charset="0"/>
            </a:endParaRPr>
          </a:p>
          <a:p>
            <a:pPr lvl="1" eaLnBrk="1" hangingPunct="1">
              <a:lnSpc>
                <a:spcPct val="80000"/>
              </a:lnSpc>
              <a:buFont typeface="Wingdings" panose="05000000000000000000" pitchFamily="2" charset="2"/>
              <a:buChar char="§"/>
            </a:pPr>
            <a:r>
              <a:rPr lang="en-US" altLang="zh-TW" sz="2400" dirty="0">
                <a:latin typeface="Times New Roman" panose="02020603050405020304" pitchFamily="18" charset="0"/>
                <a:ea typeface="PMingLiU" panose="02020500000000000000" pitchFamily="18" charset="-120"/>
                <a:cs typeface="Times New Roman" panose="02020603050405020304" pitchFamily="18" charset="0"/>
              </a:rPr>
              <a:t> How can I limit the functionality to only what I need?</a:t>
            </a:r>
            <a:endParaRPr lang="en-US" altLang="en-US" sz="2400" dirty="0">
              <a:latin typeface="Times New Roman" panose="02020603050405020304" pitchFamily="18" charset="0"/>
              <a:ea typeface="PMingLiU" panose="02020500000000000000" pitchFamily="18" charset="-12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2588" y="440858"/>
            <a:ext cx="8456813" cy="753285"/>
          </a:xfrm>
          <a:prstGeom prst="rect">
            <a:avLst/>
          </a:prstGeom>
        </p:spPr>
        <p:txBody>
          <a:bodyPr vert="horz" wrap="square" lIns="0" tIns="14480" rIns="0" bIns="0" rtlCol="0">
            <a:spAutoFit/>
          </a:bodyPr>
          <a:lstStyle/>
          <a:p>
            <a:pPr marL="12066">
              <a:spcBef>
                <a:spcPts val="114"/>
              </a:spcBef>
            </a:pPr>
            <a:r>
              <a:rPr spc="-5" dirty="0"/>
              <a:t>Control</a:t>
            </a:r>
            <a:r>
              <a:rPr spc="-24" dirty="0"/>
              <a:t> </a:t>
            </a:r>
            <a:r>
              <a:rPr spc="-10" dirty="0"/>
              <a:t>Flow</a:t>
            </a:r>
            <a:r>
              <a:rPr spc="-19" dirty="0"/>
              <a:t> </a:t>
            </a:r>
            <a:r>
              <a:rPr spc="10" dirty="0"/>
              <a:t>Dependences</a:t>
            </a:r>
          </a:p>
        </p:txBody>
      </p:sp>
      <p:sp>
        <p:nvSpPr>
          <p:cNvPr id="4" name="object 4"/>
          <p:cNvSpPr txBox="1"/>
          <p:nvPr/>
        </p:nvSpPr>
        <p:spPr>
          <a:xfrm>
            <a:off x="9037815" y="6981796"/>
            <a:ext cx="251587" cy="250357"/>
          </a:xfrm>
          <a:prstGeom prst="rect">
            <a:avLst/>
          </a:prstGeom>
        </p:spPr>
        <p:txBody>
          <a:bodyPr vert="horz" wrap="square" lIns="0" tIns="1810" rIns="0" bIns="0" rtlCol="0">
            <a:spAutoFit/>
          </a:bodyPr>
          <a:lstStyle/>
          <a:p>
            <a:pPr marL="12066">
              <a:spcBef>
                <a:spcPts val="14"/>
              </a:spcBef>
            </a:pPr>
            <a:r>
              <a:rPr sz="1615" spc="-5" dirty="0">
                <a:solidFill>
                  <a:srgbClr val="7F7F7F"/>
                </a:solidFill>
                <a:latin typeface="Arial"/>
                <a:cs typeface="Arial"/>
              </a:rPr>
              <a:t>17</a:t>
            </a:r>
            <a:endParaRPr sz="1615">
              <a:latin typeface="Arial"/>
              <a:cs typeface="Arial"/>
            </a:endParaRPr>
          </a:p>
        </p:txBody>
      </p:sp>
      <p:sp>
        <p:nvSpPr>
          <p:cNvPr id="3" name="object 3"/>
          <p:cNvSpPr txBox="1"/>
          <p:nvPr/>
        </p:nvSpPr>
        <p:spPr>
          <a:xfrm>
            <a:off x="947037" y="1794611"/>
            <a:ext cx="7796171" cy="4899206"/>
          </a:xfrm>
          <a:prstGeom prst="rect">
            <a:avLst/>
          </a:prstGeom>
        </p:spPr>
        <p:txBody>
          <a:bodyPr vert="horz" wrap="square" lIns="0" tIns="97135" rIns="0" bIns="0" rtlCol="0">
            <a:spAutoFit/>
          </a:bodyPr>
          <a:lstStyle/>
          <a:p>
            <a:pPr marL="422922" indent="-351128" algn="just">
              <a:spcBef>
                <a:spcPts val="765"/>
              </a:spcBef>
              <a:buClr>
                <a:srgbClr val="104E04"/>
              </a:buClr>
              <a:buSzPct val="50909"/>
              <a:buFont typeface="Century Gothic"/>
              <a:buChar char="□"/>
              <a:tabLst>
                <a:tab pos="423526" algn="l"/>
              </a:tabLst>
            </a:pPr>
            <a:r>
              <a:rPr sz="2613" spc="5" dirty="0">
                <a:solidFill>
                  <a:srgbClr val="CC0000"/>
                </a:solidFill>
                <a:latin typeface="Arial"/>
                <a:cs typeface="Arial"/>
              </a:rPr>
              <a:t>Post-dominator</a:t>
            </a:r>
            <a:r>
              <a:rPr sz="2613" spc="5" dirty="0">
                <a:latin typeface="Arial"/>
                <a:cs typeface="Arial"/>
              </a:rPr>
              <a:t>:</a:t>
            </a:r>
            <a:endParaRPr sz="2613" dirty="0">
              <a:latin typeface="Arial"/>
              <a:cs typeface="Arial"/>
            </a:endParaRPr>
          </a:p>
          <a:p>
            <a:pPr marL="422922" marR="203317" algn="just">
              <a:lnSpc>
                <a:spcPct val="121700"/>
              </a:lnSpc>
              <a:spcBef>
                <a:spcPts val="5"/>
              </a:spcBef>
            </a:pPr>
            <a:r>
              <a:rPr sz="2613" spc="19" dirty="0">
                <a:latin typeface="Arial"/>
                <a:cs typeface="Arial"/>
              </a:rPr>
              <a:t>Node </a:t>
            </a:r>
            <a:r>
              <a:rPr sz="2613" i="1" spc="-24" dirty="0">
                <a:latin typeface="Bookman Old Style"/>
                <a:cs typeface="Bookman Old Style"/>
              </a:rPr>
              <a:t>n</a:t>
            </a:r>
            <a:r>
              <a:rPr sz="2779" spc="-35" baseline="-11396" dirty="0">
                <a:latin typeface="Gulim"/>
                <a:cs typeface="Gulim"/>
              </a:rPr>
              <a:t>2 </a:t>
            </a:r>
            <a:r>
              <a:rPr sz="2613" spc="14" dirty="0">
                <a:latin typeface="Arial"/>
                <a:cs typeface="Arial"/>
              </a:rPr>
              <a:t>(strictly) post-dominates </a:t>
            </a:r>
            <a:r>
              <a:rPr sz="2613" spc="19" dirty="0">
                <a:latin typeface="Arial"/>
                <a:cs typeface="Arial"/>
              </a:rPr>
              <a:t>node </a:t>
            </a:r>
            <a:r>
              <a:rPr sz="2613" i="1" spc="57" dirty="0">
                <a:latin typeface="Bookman Old Style"/>
                <a:cs typeface="Bookman Old Style"/>
              </a:rPr>
              <a:t>n</a:t>
            </a:r>
            <a:r>
              <a:rPr sz="2779" spc="85" baseline="-11396" dirty="0">
                <a:latin typeface="Gulim"/>
                <a:cs typeface="Gulim"/>
              </a:rPr>
              <a:t>1</a:t>
            </a:r>
            <a:r>
              <a:rPr sz="2613" spc="57" dirty="0">
                <a:latin typeface="Tahoma"/>
                <a:cs typeface="Tahoma"/>
              </a:rPr>
              <a:t>(</a:t>
            </a:r>
            <a:r>
              <a:rPr sz="2613" i="1" spc="57" dirty="0">
                <a:latin typeface="Arial"/>
                <a:cs typeface="Arial"/>
              </a:rPr>
              <a:t>/</a:t>
            </a:r>
            <a:r>
              <a:rPr sz="2613" spc="57" dirty="0">
                <a:latin typeface="Tahoma"/>
                <a:cs typeface="Tahoma"/>
              </a:rPr>
              <a:t>= </a:t>
            </a:r>
            <a:r>
              <a:rPr sz="2613" i="1" spc="-223" dirty="0">
                <a:latin typeface="Bookman Old Style"/>
                <a:cs typeface="Bookman Old Style"/>
              </a:rPr>
              <a:t>n</a:t>
            </a:r>
            <a:r>
              <a:rPr sz="2779" spc="-334" baseline="-11396" dirty="0">
                <a:latin typeface="Gulim"/>
                <a:cs typeface="Gulim"/>
              </a:rPr>
              <a:t>2</a:t>
            </a:r>
            <a:r>
              <a:rPr sz="2613" spc="-223" dirty="0">
                <a:latin typeface="Arial"/>
                <a:cs typeface="Arial"/>
              </a:rPr>
              <a:t>) </a:t>
            </a:r>
            <a:r>
              <a:rPr sz="2613" spc="-713" dirty="0">
                <a:latin typeface="Arial"/>
                <a:cs typeface="Arial"/>
              </a:rPr>
              <a:t> </a:t>
            </a:r>
            <a:r>
              <a:rPr sz="2613" spc="5" dirty="0">
                <a:latin typeface="Arial"/>
                <a:cs typeface="Arial"/>
              </a:rPr>
              <a:t>if</a:t>
            </a:r>
            <a:r>
              <a:rPr sz="2613" spc="10" dirty="0">
                <a:latin typeface="Arial"/>
                <a:cs typeface="Arial"/>
              </a:rPr>
              <a:t> </a:t>
            </a:r>
            <a:r>
              <a:rPr sz="2613" dirty="0">
                <a:latin typeface="Arial"/>
                <a:cs typeface="Arial"/>
              </a:rPr>
              <a:t>every</a:t>
            </a:r>
            <a:r>
              <a:rPr sz="2613" spc="10" dirty="0">
                <a:latin typeface="Arial"/>
                <a:cs typeface="Arial"/>
              </a:rPr>
              <a:t> </a:t>
            </a:r>
            <a:r>
              <a:rPr sz="2613" spc="14" dirty="0">
                <a:latin typeface="Arial"/>
                <a:cs typeface="Arial"/>
              </a:rPr>
              <a:t>path</a:t>
            </a:r>
            <a:r>
              <a:rPr sz="2613" spc="10" dirty="0">
                <a:latin typeface="Arial"/>
                <a:cs typeface="Arial"/>
              </a:rPr>
              <a:t> </a:t>
            </a:r>
            <a:r>
              <a:rPr sz="2613" i="1" spc="14" dirty="0">
                <a:latin typeface="Bookman Old Style"/>
                <a:cs typeface="Bookman Old Style"/>
              </a:rPr>
              <a:t>n</a:t>
            </a:r>
            <a:r>
              <a:rPr sz="2779" spc="21" baseline="-11396" dirty="0">
                <a:latin typeface="Gulim"/>
                <a:cs typeface="Gulim"/>
              </a:rPr>
              <a:t>1</a:t>
            </a:r>
            <a:r>
              <a:rPr sz="2613" i="1" spc="14" dirty="0">
                <a:latin typeface="Bookman Old Style"/>
                <a:cs typeface="Bookman Old Style"/>
              </a:rPr>
              <a:t>,</a:t>
            </a:r>
            <a:r>
              <a:rPr sz="2613" i="1" spc="-337" dirty="0">
                <a:latin typeface="Bookman Old Style"/>
                <a:cs typeface="Bookman Old Style"/>
              </a:rPr>
              <a:t> </a:t>
            </a:r>
            <a:r>
              <a:rPr sz="2613" i="1" spc="-52" dirty="0">
                <a:latin typeface="Bookman Old Style"/>
                <a:cs typeface="Bookman Old Style"/>
              </a:rPr>
              <a:t>...,</a:t>
            </a:r>
            <a:r>
              <a:rPr sz="2613" i="1" spc="-342" dirty="0">
                <a:latin typeface="Bookman Old Style"/>
                <a:cs typeface="Bookman Old Style"/>
              </a:rPr>
              <a:t> </a:t>
            </a:r>
            <a:r>
              <a:rPr sz="2613" i="1" spc="43" dirty="0">
                <a:latin typeface="Bookman Old Style"/>
                <a:cs typeface="Bookman Old Style"/>
              </a:rPr>
              <a:t>exit</a:t>
            </a:r>
            <a:r>
              <a:rPr sz="2613" i="1" spc="-48" dirty="0">
                <a:latin typeface="Bookman Old Style"/>
                <a:cs typeface="Bookman Old Style"/>
              </a:rPr>
              <a:t> </a:t>
            </a:r>
            <a:r>
              <a:rPr sz="2613" spc="10" dirty="0">
                <a:latin typeface="Arial"/>
                <a:cs typeface="Arial"/>
              </a:rPr>
              <a:t>in </a:t>
            </a:r>
            <a:r>
              <a:rPr sz="2613" spc="14" dirty="0">
                <a:latin typeface="Arial"/>
                <a:cs typeface="Arial"/>
              </a:rPr>
              <a:t>the control</a:t>
            </a:r>
            <a:r>
              <a:rPr sz="2613" spc="10" dirty="0">
                <a:latin typeface="Arial"/>
                <a:cs typeface="Arial"/>
              </a:rPr>
              <a:t> </a:t>
            </a:r>
            <a:r>
              <a:rPr sz="2613" spc="5" dirty="0">
                <a:latin typeface="Arial"/>
                <a:cs typeface="Arial"/>
              </a:rPr>
              <a:t>flow</a:t>
            </a:r>
            <a:r>
              <a:rPr sz="2613" spc="10" dirty="0">
                <a:latin typeface="Arial"/>
                <a:cs typeface="Arial"/>
              </a:rPr>
              <a:t> </a:t>
            </a:r>
            <a:r>
              <a:rPr sz="2613" spc="5" dirty="0">
                <a:latin typeface="Arial"/>
                <a:cs typeface="Arial"/>
              </a:rPr>
              <a:t>graph </a:t>
            </a:r>
            <a:r>
              <a:rPr sz="2613" spc="-713" dirty="0">
                <a:latin typeface="Arial"/>
                <a:cs typeface="Arial"/>
              </a:rPr>
              <a:t> </a:t>
            </a:r>
            <a:r>
              <a:rPr sz="2613" spc="14" dirty="0">
                <a:latin typeface="Arial"/>
                <a:cs typeface="Arial"/>
              </a:rPr>
              <a:t>contains</a:t>
            </a:r>
            <a:r>
              <a:rPr sz="2613" spc="5" dirty="0">
                <a:latin typeface="Arial"/>
                <a:cs typeface="Arial"/>
              </a:rPr>
              <a:t> </a:t>
            </a:r>
            <a:r>
              <a:rPr sz="2613" i="1" spc="-24" dirty="0">
                <a:latin typeface="Bookman Old Style"/>
                <a:cs typeface="Bookman Old Style"/>
              </a:rPr>
              <a:t>n</a:t>
            </a:r>
            <a:r>
              <a:rPr sz="2779" spc="-35" baseline="-11396" dirty="0">
                <a:latin typeface="Gulim"/>
                <a:cs typeface="Gulim"/>
              </a:rPr>
              <a:t>2</a:t>
            </a:r>
            <a:endParaRPr sz="2779" baseline="-11396" dirty="0">
              <a:latin typeface="Gulim"/>
              <a:cs typeface="Gulim"/>
            </a:endParaRPr>
          </a:p>
          <a:p>
            <a:pPr marL="422922" indent="-351128">
              <a:spcBef>
                <a:spcPts val="2005"/>
              </a:spcBef>
              <a:buClr>
                <a:srgbClr val="104E04"/>
              </a:buClr>
              <a:buSzPct val="50909"/>
              <a:buFont typeface="Century Gothic"/>
              <a:buChar char="□"/>
              <a:tabLst>
                <a:tab pos="422922" algn="l"/>
                <a:tab pos="423526" algn="l"/>
              </a:tabLst>
            </a:pPr>
            <a:r>
              <a:rPr sz="2613" spc="14" dirty="0">
                <a:solidFill>
                  <a:srgbClr val="CC0000"/>
                </a:solidFill>
                <a:latin typeface="Arial"/>
                <a:cs typeface="Arial"/>
              </a:rPr>
              <a:t>Control</a:t>
            </a:r>
            <a:r>
              <a:rPr sz="2613" spc="-24" dirty="0">
                <a:solidFill>
                  <a:srgbClr val="CC0000"/>
                </a:solidFill>
                <a:latin typeface="Arial"/>
                <a:cs typeface="Arial"/>
              </a:rPr>
              <a:t> </a:t>
            </a:r>
            <a:r>
              <a:rPr sz="2613" spc="19" dirty="0">
                <a:solidFill>
                  <a:srgbClr val="CC0000"/>
                </a:solidFill>
                <a:latin typeface="Arial"/>
                <a:cs typeface="Arial"/>
              </a:rPr>
              <a:t>dependence</a:t>
            </a:r>
            <a:r>
              <a:rPr sz="2613" spc="19" dirty="0">
                <a:latin typeface="Arial"/>
                <a:cs typeface="Arial"/>
              </a:rPr>
              <a:t>:</a:t>
            </a:r>
            <a:endParaRPr sz="2613" dirty="0">
              <a:latin typeface="Arial"/>
              <a:cs typeface="Arial"/>
            </a:endParaRPr>
          </a:p>
          <a:p>
            <a:pPr marL="422922" marR="41025" indent="-110406" algn="ctr">
              <a:lnSpc>
                <a:spcPct val="120900"/>
              </a:lnSpc>
              <a:spcBef>
                <a:spcPts val="24"/>
              </a:spcBef>
              <a:tabLst>
                <a:tab pos="773447" algn="l"/>
                <a:tab pos="4962254" algn="l"/>
                <a:tab pos="5263910" algn="l"/>
              </a:tabLst>
            </a:pPr>
            <a:r>
              <a:rPr sz="2613" spc="19" dirty="0">
                <a:latin typeface="Arial"/>
                <a:cs typeface="Arial"/>
              </a:rPr>
              <a:t>Node</a:t>
            </a:r>
            <a:r>
              <a:rPr sz="2613" spc="10" dirty="0">
                <a:latin typeface="Arial"/>
                <a:cs typeface="Arial"/>
              </a:rPr>
              <a:t> </a:t>
            </a:r>
            <a:r>
              <a:rPr sz="2613" i="1" spc="-24" dirty="0">
                <a:latin typeface="Bookman Old Style"/>
                <a:cs typeface="Bookman Old Style"/>
              </a:rPr>
              <a:t>n</a:t>
            </a:r>
            <a:r>
              <a:rPr sz="2779" spc="-35" baseline="-11396" dirty="0">
                <a:latin typeface="Gulim"/>
                <a:cs typeface="Gulim"/>
              </a:rPr>
              <a:t>2</a:t>
            </a:r>
            <a:r>
              <a:rPr sz="2779" spc="385" baseline="-11396" dirty="0">
                <a:latin typeface="Gulim"/>
                <a:cs typeface="Gulim"/>
              </a:rPr>
              <a:t> </a:t>
            </a:r>
            <a:r>
              <a:rPr sz="2613" spc="10" dirty="0">
                <a:latin typeface="Arial"/>
                <a:cs typeface="Arial"/>
              </a:rPr>
              <a:t>is</a:t>
            </a:r>
            <a:r>
              <a:rPr sz="2613" spc="14" dirty="0">
                <a:latin typeface="Arial"/>
                <a:cs typeface="Arial"/>
              </a:rPr>
              <a:t> control-dependent</a:t>
            </a:r>
            <a:r>
              <a:rPr sz="2613" spc="10" dirty="0">
                <a:latin typeface="Arial"/>
                <a:cs typeface="Arial"/>
              </a:rPr>
              <a:t> </a:t>
            </a:r>
            <a:r>
              <a:rPr sz="2613" spc="19" dirty="0">
                <a:latin typeface="Arial"/>
                <a:cs typeface="Arial"/>
              </a:rPr>
              <a:t>on</a:t>
            </a:r>
            <a:r>
              <a:rPr sz="2613" spc="14" dirty="0">
                <a:latin typeface="Arial"/>
                <a:cs typeface="Arial"/>
              </a:rPr>
              <a:t> </a:t>
            </a:r>
            <a:r>
              <a:rPr sz="2613" spc="19" dirty="0">
                <a:latin typeface="Arial"/>
                <a:cs typeface="Arial"/>
              </a:rPr>
              <a:t>node</a:t>
            </a:r>
            <a:r>
              <a:rPr sz="2613" spc="14" dirty="0">
                <a:latin typeface="Arial"/>
                <a:cs typeface="Arial"/>
              </a:rPr>
              <a:t> </a:t>
            </a:r>
            <a:r>
              <a:rPr sz="2613" i="1" spc="-24" dirty="0">
                <a:latin typeface="Bookman Old Style"/>
                <a:cs typeface="Bookman Old Style"/>
              </a:rPr>
              <a:t>n</a:t>
            </a:r>
            <a:r>
              <a:rPr sz="2779" spc="-35" baseline="-11396" dirty="0">
                <a:latin typeface="Gulim"/>
                <a:cs typeface="Gulim"/>
              </a:rPr>
              <a:t>1</a:t>
            </a:r>
            <a:r>
              <a:rPr sz="2779" spc="377" baseline="-11396" dirty="0">
                <a:latin typeface="Gulim"/>
                <a:cs typeface="Gulim"/>
              </a:rPr>
              <a:t> </a:t>
            </a:r>
            <a:r>
              <a:rPr sz="2613" i="1" spc="81" dirty="0">
                <a:latin typeface="Arial"/>
                <a:cs typeface="Arial"/>
              </a:rPr>
              <a:t>/</a:t>
            </a:r>
            <a:r>
              <a:rPr sz="2613" spc="81" dirty="0">
                <a:latin typeface="Tahoma"/>
                <a:cs typeface="Tahoma"/>
              </a:rPr>
              <a:t>=</a:t>
            </a:r>
            <a:r>
              <a:rPr sz="2613" spc="-76" dirty="0">
                <a:latin typeface="Tahoma"/>
                <a:cs typeface="Tahoma"/>
              </a:rPr>
              <a:t> </a:t>
            </a:r>
            <a:r>
              <a:rPr sz="2613" i="1" spc="-24" dirty="0">
                <a:latin typeface="Bookman Old Style"/>
                <a:cs typeface="Bookman Old Style"/>
              </a:rPr>
              <a:t>n</a:t>
            </a:r>
            <a:r>
              <a:rPr sz="2779" spc="-35" baseline="-11396" dirty="0">
                <a:latin typeface="Gulim"/>
                <a:cs typeface="Gulim"/>
              </a:rPr>
              <a:t>2</a:t>
            </a:r>
            <a:r>
              <a:rPr sz="2779" spc="385" baseline="-11396" dirty="0">
                <a:latin typeface="Gulim"/>
                <a:cs typeface="Gulim"/>
              </a:rPr>
              <a:t> </a:t>
            </a:r>
            <a:r>
              <a:rPr sz="2613" spc="5" dirty="0">
                <a:latin typeface="Arial"/>
                <a:cs typeface="Arial"/>
              </a:rPr>
              <a:t>if </a:t>
            </a:r>
            <a:r>
              <a:rPr sz="2613" spc="10" dirty="0">
                <a:latin typeface="Arial"/>
                <a:cs typeface="Arial"/>
              </a:rPr>
              <a:t> </a:t>
            </a:r>
            <a:r>
              <a:rPr sz="1330" spc="276" dirty="0">
                <a:solidFill>
                  <a:srgbClr val="104E04"/>
                </a:solidFill>
                <a:latin typeface="Century Gothic"/>
                <a:cs typeface="Century Gothic"/>
              </a:rPr>
              <a:t>Q</a:t>
            </a:r>
            <a:r>
              <a:rPr sz="1330" dirty="0">
                <a:solidFill>
                  <a:srgbClr val="104E04"/>
                </a:solidFill>
                <a:latin typeface="Century Gothic"/>
                <a:cs typeface="Century Gothic"/>
              </a:rPr>
              <a:t>	</a:t>
            </a:r>
            <a:r>
              <a:rPr sz="2375" dirty="0">
                <a:latin typeface="Arial"/>
                <a:cs typeface="Arial"/>
              </a:rPr>
              <a:t>there </a:t>
            </a:r>
            <a:r>
              <a:rPr sz="2375" spc="-71" dirty="0">
                <a:latin typeface="Arial"/>
                <a:cs typeface="Arial"/>
              </a:rPr>
              <a:t>e</a:t>
            </a:r>
            <a:r>
              <a:rPr sz="2375" dirty="0">
                <a:latin typeface="Arial"/>
                <a:cs typeface="Arial"/>
              </a:rPr>
              <a:t>xists </a:t>
            </a:r>
            <a:r>
              <a:rPr sz="2375" spc="5" dirty="0">
                <a:latin typeface="Arial"/>
                <a:cs typeface="Arial"/>
              </a:rPr>
              <a:t>a</a:t>
            </a:r>
            <a:r>
              <a:rPr sz="2375" dirty="0">
                <a:latin typeface="Arial"/>
                <a:cs typeface="Arial"/>
              </a:rPr>
              <a:t> control fl</a:t>
            </a:r>
            <a:r>
              <a:rPr sz="2375" spc="-33" dirty="0">
                <a:latin typeface="Arial"/>
                <a:cs typeface="Arial"/>
              </a:rPr>
              <a:t>o</a:t>
            </a:r>
            <a:r>
              <a:rPr sz="2375" spc="5" dirty="0">
                <a:latin typeface="Arial"/>
                <a:cs typeface="Arial"/>
              </a:rPr>
              <a:t>w</a:t>
            </a:r>
            <a:r>
              <a:rPr sz="2375" dirty="0">
                <a:latin typeface="Arial"/>
                <a:cs typeface="Arial"/>
              </a:rPr>
              <a:t> </a:t>
            </a:r>
            <a:r>
              <a:rPr sz="2375" spc="5" dirty="0">
                <a:latin typeface="Arial"/>
                <a:cs typeface="Arial"/>
              </a:rPr>
              <a:t>path</a:t>
            </a:r>
            <a:r>
              <a:rPr sz="2375" dirty="0">
                <a:latin typeface="Arial"/>
                <a:cs typeface="Arial"/>
              </a:rPr>
              <a:t> </a:t>
            </a:r>
            <a:r>
              <a:rPr sz="2375" i="1" spc="-24" dirty="0">
                <a:latin typeface="Century Schoolbook"/>
                <a:cs typeface="Century Schoolbook"/>
              </a:rPr>
              <a:t>P</a:t>
            </a:r>
            <a:r>
              <a:rPr sz="2375" i="1" dirty="0">
                <a:latin typeface="Century Schoolbook"/>
                <a:cs typeface="Century Schoolbook"/>
              </a:rPr>
              <a:t>	</a:t>
            </a:r>
            <a:r>
              <a:rPr sz="2375" spc="14" dirty="0">
                <a:latin typeface="Lucida Sans Unicode"/>
                <a:cs typeface="Lucida Sans Unicode"/>
              </a:rPr>
              <a:t>=</a:t>
            </a:r>
            <a:r>
              <a:rPr sz="2375" spc="-71" dirty="0">
                <a:latin typeface="Lucida Sans Unicode"/>
                <a:cs typeface="Lucida Sans Unicode"/>
              </a:rPr>
              <a:t> </a:t>
            </a:r>
            <a:r>
              <a:rPr sz="2375" i="1" spc="24" dirty="0">
                <a:latin typeface="Century Schoolbook"/>
                <a:cs typeface="Century Schoolbook"/>
              </a:rPr>
              <a:t>n</a:t>
            </a:r>
            <a:r>
              <a:rPr sz="2351" spc="185" baseline="-10101" dirty="0">
                <a:latin typeface="Bookman Old Style"/>
                <a:cs typeface="Bookman Old Style"/>
              </a:rPr>
              <a:t>1</a:t>
            </a:r>
            <a:r>
              <a:rPr sz="2375" i="1" spc="19" dirty="0">
                <a:latin typeface="Century Schoolbook"/>
                <a:cs typeface="Century Schoolbook"/>
              </a:rPr>
              <a:t>,</a:t>
            </a:r>
            <a:r>
              <a:rPr sz="2375" i="1" spc="-252" dirty="0">
                <a:latin typeface="Century Schoolbook"/>
                <a:cs typeface="Century Schoolbook"/>
              </a:rPr>
              <a:t> </a:t>
            </a:r>
            <a:r>
              <a:rPr sz="2375" i="1" spc="19" dirty="0">
                <a:latin typeface="Century Schoolbook"/>
                <a:cs typeface="Century Schoolbook"/>
              </a:rPr>
              <a:t>...,</a:t>
            </a:r>
            <a:r>
              <a:rPr sz="2375" i="1" spc="-252" dirty="0">
                <a:latin typeface="Century Schoolbook"/>
                <a:cs typeface="Century Schoolbook"/>
              </a:rPr>
              <a:t> </a:t>
            </a:r>
            <a:r>
              <a:rPr sz="2375" i="1" spc="24" dirty="0">
                <a:latin typeface="Century Schoolbook"/>
                <a:cs typeface="Century Schoolbook"/>
              </a:rPr>
              <a:t>n</a:t>
            </a:r>
            <a:r>
              <a:rPr sz="2351" spc="-7" baseline="-10101" dirty="0">
                <a:latin typeface="Bookman Old Style"/>
                <a:cs typeface="Bookman Old Style"/>
              </a:rPr>
              <a:t>2</a:t>
            </a:r>
            <a:r>
              <a:rPr sz="2351" baseline="-10101" dirty="0">
                <a:latin typeface="Bookman Old Style"/>
                <a:cs typeface="Bookman Old Style"/>
              </a:rPr>
              <a:t> </a:t>
            </a:r>
            <a:r>
              <a:rPr sz="2351" spc="-314" baseline="-10101" dirty="0">
                <a:latin typeface="Bookman Old Style"/>
                <a:cs typeface="Bookman Old Style"/>
              </a:rPr>
              <a:t> </a:t>
            </a:r>
            <a:r>
              <a:rPr sz="2375" dirty="0">
                <a:latin typeface="Arial"/>
                <a:cs typeface="Arial"/>
              </a:rPr>
              <a:t>where  </a:t>
            </a:r>
            <a:r>
              <a:rPr sz="2375" i="1" spc="10" dirty="0">
                <a:latin typeface="Century Schoolbook"/>
                <a:cs typeface="Century Schoolbook"/>
              </a:rPr>
              <a:t>n</a:t>
            </a:r>
            <a:r>
              <a:rPr sz="2351" spc="14" baseline="-10101" dirty="0">
                <a:latin typeface="Bookman Old Style"/>
                <a:cs typeface="Bookman Old Style"/>
              </a:rPr>
              <a:t>2</a:t>
            </a:r>
            <a:r>
              <a:rPr sz="2351" spc="442" baseline="-10101" dirty="0">
                <a:latin typeface="Bookman Old Style"/>
                <a:cs typeface="Bookman Old Style"/>
              </a:rPr>
              <a:t> </a:t>
            </a:r>
            <a:r>
              <a:rPr sz="2375" spc="5" dirty="0">
                <a:latin typeface="Arial"/>
                <a:cs typeface="Arial"/>
              </a:rPr>
              <a:t>post-dominates </a:t>
            </a:r>
            <a:r>
              <a:rPr sz="2375" spc="-10" dirty="0">
                <a:latin typeface="Arial"/>
                <a:cs typeface="Arial"/>
              </a:rPr>
              <a:t>any</a:t>
            </a:r>
            <a:r>
              <a:rPr sz="2375" spc="5" dirty="0">
                <a:latin typeface="Arial"/>
                <a:cs typeface="Arial"/>
              </a:rPr>
              <a:t> node </a:t>
            </a:r>
            <a:r>
              <a:rPr sz="2375" dirty="0">
                <a:latin typeface="Arial"/>
                <a:cs typeface="Arial"/>
              </a:rPr>
              <a:t>in</a:t>
            </a:r>
            <a:r>
              <a:rPr sz="2375" spc="5" dirty="0">
                <a:latin typeface="Arial"/>
                <a:cs typeface="Arial"/>
              </a:rPr>
              <a:t> </a:t>
            </a:r>
            <a:r>
              <a:rPr sz="2375" i="1" spc="-24" dirty="0">
                <a:latin typeface="Century Schoolbook"/>
                <a:cs typeface="Century Schoolbook"/>
              </a:rPr>
              <a:t>P	</a:t>
            </a:r>
            <a:r>
              <a:rPr sz="2375" spc="-5" dirty="0">
                <a:latin typeface="Arial"/>
                <a:cs typeface="Arial"/>
              </a:rPr>
              <a:t>(excluding </a:t>
            </a:r>
            <a:r>
              <a:rPr sz="2375" i="1" spc="38" dirty="0">
                <a:latin typeface="Century Schoolbook"/>
                <a:cs typeface="Century Schoolbook"/>
              </a:rPr>
              <a:t>n</a:t>
            </a:r>
            <a:r>
              <a:rPr sz="2351" spc="57" baseline="-10101" dirty="0">
                <a:latin typeface="Bookman Old Style"/>
                <a:cs typeface="Bookman Old Style"/>
              </a:rPr>
              <a:t>1</a:t>
            </a:r>
            <a:r>
              <a:rPr sz="2375" spc="38" dirty="0">
                <a:latin typeface="Arial"/>
                <a:cs typeface="Arial"/>
              </a:rPr>
              <a:t>),</a:t>
            </a:r>
            <a:endParaRPr sz="2375" dirty="0">
              <a:latin typeface="Arial"/>
              <a:cs typeface="Arial"/>
            </a:endParaRPr>
          </a:p>
          <a:p>
            <a:pPr marL="826539">
              <a:spcBef>
                <a:spcPts val="651"/>
              </a:spcBef>
            </a:pPr>
            <a:r>
              <a:rPr sz="2375" spc="5" dirty="0">
                <a:latin typeface="Arial"/>
                <a:cs typeface="Arial"/>
              </a:rPr>
              <a:t>and</a:t>
            </a:r>
            <a:endParaRPr sz="2375" dirty="0">
              <a:latin typeface="Arial"/>
              <a:cs typeface="Arial"/>
            </a:endParaRPr>
          </a:p>
          <a:p>
            <a:pPr marL="476014">
              <a:spcBef>
                <a:spcPts val="646"/>
              </a:spcBef>
              <a:tabLst>
                <a:tab pos="826539" algn="l"/>
              </a:tabLst>
            </a:pPr>
            <a:r>
              <a:rPr sz="1330" spc="276" dirty="0">
                <a:solidFill>
                  <a:srgbClr val="104E04"/>
                </a:solidFill>
                <a:latin typeface="Century Gothic"/>
                <a:cs typeface="Century Gothic"/>
              </a:rPr>
              <a:t>Q	</a:t>
            </a:r>
            <a:r>
              <a:rPr sz="2375" i="1" spc="10" dirty="0">
                <a:latin typeface="Century Schoolbook"/>
                <a:cs typeface="Century Schoolbook"/>
              </a:rPr>
              <a:t>n</a:t>
            </a:r>
            <a:r>
              <a:rPr sz="2351" spc="14" baseline="-10101" dirty="0">
                <a:latin typeface="Bookman Old Style"/>
                <a:cs typeface="Bookman Old Style"/>
              </a:rPr>
              <a:t>2</a:t>
            </a:r>
            <a:r>
              <a:rPr sz="2351" spc="412" baseline="-10101" dirty="0">
                <a:latin typeface="Bookman Old Style"/>
                <a:cs typeface="Bookman Old Style"/>
              </a:rPr>
              <a:t> </a:t>
            </a:r>
            <a:r>
              <a:rPr sz="2375" spc="5" dirty="0">
                <a:latin typeface="Arial"/>
                <a:cs typeface="Arial"/>
              </a:rPr>
              <a:t>does</a:t>
            </a:r>
            <a:r>
              <a:rPr sz="2375" spc="-14" dirty="0">
                <a:latin typeface="Arial"/>
                <a:cs typeface="Arial"/>
              </a:rPr>
              <a:t> </a:t>
            </a:r>
            <a:r>
              <a:rPr sz="2375" dirty="0">
                <a:latin typeface="Arial"/>
                <a:cs typeface="Arial"/>
              </a:rPr>
              <a:t>not</a:t>
            </a:r>
            <a:r>
              <a:rPr sz="2375" spc="-14" dirty="0">
                <a:latin typeface="Arial"/>
                <a:cs typeface="Arial"/>
              </a:rPr>
              <a:t> </a:t>
            </a:r>
            <a:r>
              <a:rPr sz="2375" spc="5" dirty="0">
                <a:latin typeface="Arial"/>
                <a:cs typeface="Arial"/>
              </a:rPr>
              <a:t>post-dominate</a:t>
            </a:r>
            <a:r>
              <a:rPr sz="2375" spc="-14" dirty="0">
                <a:latin typeface="Arial"/>
                <a:cs typeface="Arial"/>
              </a:rPr>
              <a:t> </a:t>
            </a:r>
            <a:r>
              <a:rPr sz="2375" i="1" spc="10" dirty="0">
                <a:latin typeface="Century Schoolbook"/>
                <a:cs typeface="Century Schoolbook"/>
              </a:rPr>
              <a:t>n</a:t>
            </a:r>
            <a:r>
              <a:rPr sz="2351" spc="14" baseline="-10101" dirty="0">
                <a:latin typeface="Bookman Old Style"/>
                <a:cs typeface="Bookman Old Style"/>
              </a:rPr>
              <a:t>1</a:t>
            </a:r>
            <a:endParaRPr sz="2351" baseline="-10101" dirty="0">
              <a:latin typeface="Bookman Old Style"/>
              <a:cs typeface="Bookman Old Style"/>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0D3E2AFB-FF26-4A08-A99E-F6088E35BC52}"/>
              </a:ext>
            </a:extLst>
          </p:cNvPr>
          <p:cNvSpPr txBox="1"/>
          <p:nvPr/>
        </p:nvSpPr>
        <p:spPr>
          <a:xfrm>
            <a:off x="1124828" y="228600"/>
            <a:ext cx="5416728" cy="1107996"/>
          </a:xfrm>
          <a:prstGeom prst="rect">
            <a:avLst/>
          </a:prstGeom>
          <a:noFill/>
        </p:spPr>
        <p:txBody>
          <a:bodyPr wrap="square">
            <a:spAutoFit/>
          </a:bodyPr>
          <a:lstStyle/>
          <a:p>
            <a:r>
              <a:rPr lang="en-GB" sz="3300" spc="-5" dirty="0">
                <a:latin typeface="Times New Roman" panose="02020603050405020304" pitchFamily="18" charset="0"/>
                <a:cs typeface="Times New Roman" panose="02020603050405020304" pitchFamily="18" charset="0"/>
              </a:rPr>
              <a:t>Control</a:t>
            </a:r>
            <a:r>
              <a:rPr lang="en-GB" sz="3300" spc="-24" dirty="0">
                <a:latin typeface="Times New Roman" panose="02020603050405020304" pitchFamily="18" charset="0"/>
                <a:cs typeface="Times New Roman" panose="02020603050405020304" pitchFamily="18" charset="0"/>
              </a:rPr>
              <a:t> </a:t>
            </a:r>
            <a:r>
              <a:rPr lang="en-GB" sz="3300" spc="-10" dirty="0">
                <a:latin typeface="Times New Roman" panose="02020603050405020304" pitchFamily="18" charset="0"/>
                <a:cs typeface="Times New Roman" panose="02020603050405020304" pitchFamily="18" charset="0"/>
              </a:rPr>
              <a:t>Flow</a:t>
            </a:r>
            <a:r>
              <a:rPr lang="en-GB" sz="3300" spc="-19" dirty="0">
                <a:latin typeface="Times New Roman" panose="02020603050405020304" pitchFamily="18" charset="0"/>
                <a:cs typeface="Times New Roman" panose="02020603050405020304" pitchFamily="18" charset="0"/>
              </a:rPr>
              <a:t> </a:t>
            </a:r>
            <a:r>
              <a:rPr lang="en-GB" sz="3300" spc="10" dirty="0">
                <a:latin typeface="Times New Roman" panose="02020603050405020304" pitchFamily="18" charset="0"/>
                <a:cs typeface="Times New Roman" panose="02020603050405020304" pitchFamily="18" charset="0"/>
              </a:rPr>
              <a:t>Dependences</a:t>
            </a:r>
            <a:r>
              <a:rPr lang="en-GB" sz="3300" spc="5" dirty="0">
                <a:latin typeface="Times New Roman" panose="02020603050405020304" pitchFamily="18" charset="0"/>
                <a:cs typeface="Times New Roman" panose="02020603050405020304" pitchFamily="18" charset="0"/>
              </a:rPr>
              <a:t>:</a:t>
            </a:r>
          </a:p>
          <a:p>
            <a:r>
              <a:rPr lang="en-GB" sz="3300" spc="5" dirty="0">
                <a:latin typeface="Times New Roman" panose="02020603050405020304" pitchFamily="18" charset="0"/>
                <a:cs typeface="Times New Roman" panose="02020603050405020304" pitchFamily="18" charset="0"/>
              </a:rPr>
              <a:t>Example </a:t>
            </a:r>
            <a:endParaRPr lang="en-GB" sz="3300" dirty="0">
              <a:latin typeface="Times New Roman" panose="02020603050405020304" pitchFamily="18" charset="0"/>
              <a:cs typeface="Times New Roman" panose="02020603050405020304" pitchFamily="18" charset="0"/>
            </a:endParaRPr>
          </a:p>
        </p:txBody>
      </p:sp>
      <p:pic>
        <p:nvPicPr>
          <p:cNvPr id="33" name="Picture 32">
            <a:extLst>
              <a:ext uri="{FF2B5EF4-FFF2-40B4-BE49-F238E27FC236}">
                <a16:creationId xmlns:a16="http://schemas.microsoft.com/office/drawing/2014/main" id="{60E57DD0-E9F2-4606-AE62-63FD917361D3}"/>
              </a:ext>
            </a:extLst>
          </p:cNvPr>
          <p:cNvPicPr>
            <a:picLocks noChangeAspect="1"/>
          </p:cNvPicPr>
          <p:nvPr/>
        </p:nvPicPr>
        <p:blipFill>
          <a:blip r:embed="rId2"/>
          <a:stretch>
            <a:fillRect/>
          </a:stretch>
        </p:blipFill>
        <p:spPr>
          <a:xfrm>
            <a:off x="355600" y="1876425"/>
            <a:ext cx="2705100" cy="3867150"/>
          </a:xfrm>
          <a:prstGeom prst="rect">
            <a:avLst/>
          </a:prstGeom>
        </p:spPr>
      </p:pic>
      <p:sp>
        <p:nvSpPr>
          <p:cNvPr id="6" name="TextBox 5">
            <a:extLst>
              <a:ext uri="{FF2B5EF4-FFF2-40B4-BE49-F238E27FC236}">
                <a16:creationId xmlns:a16="http://schemas.microsoft.com/office/drawing/2014/main" id="{CDCCF7C4-21A5-4228-A6F1-3CAC9FD30148}"/>
              </a:ext>
            </a:extLst>
          </p:cNvPr>
          <p:cNvSpPr txBox="1"/>
          <p:nvPr/>
        </p:nvSpPr>
        <p:spPr>
          <a:xfrm>
            <a:off x="5232400" y="3429000"/>
            <a:ext cx="3352800" cy="646331"/>
          </a:xfrm>
          <a:prstGeom prst="rect">
            <a:avLst/>
          </a:prstGeom>
          <a:noFill/>
        </p:spPr>
        <p:txBody>
          <a:bodyPr wrap="square">
            <a:spAutoFit/>
          </a:bodyPr>
          <a:lstStyle/>
          <a:p>
            <a:pPr marL="342900" indent="-342900">
              <a:buAutoNum type="arabicParenR"/>
            </a:pPr>
            <a:r>
              <a:rPr lang="en-GB" sz="1800" spc="14" dirty="0">
                <a:solidFill>
                  <a:srgbClr val="FF0000"/>
                </a:solidFill>
                <a:latin typeface="Arial"/>
                <a:cs typeface="Arial"/>
              </a:rPr>
              <a:t>(strictly) post-dominates</a:t>
            </a:r>
          </a:p>
          <a:p>
            <a:pPr marL="342900" indent="-342900">
              <a:buAutoNum type="arabicParenR"/>
            </a:pPr>
            <a:r>
              <a:rPr lang="en-GB" sz="1800" spc="14" dirty="0">
                <a:solidFill>
                  <a:srgbClr val="CC0000"/>
                </a:solidFill>
                <a:latin typeface="Arial"/>
                <a:cs typeface="Arial"/>
              </a:rPr>
              <a:t>Control</a:t>
            </a:r>
            <a:r>
              <a:rPr lang="en-GB" sz="1800" spc="-24" dirty="0">
                <a:solidFill>
                  <a:srgbClr val="CC0000"/>
                </a:solidFill>
                <a:latin typeface="Arial"/>
                <a:cs typeface="Arial"/>
              </a:rPr>
              <a:t> </a:t>
            </a:r>
            <a:r>
              <a:rPr lang="en-GB" sz="1800" spc="19" dirty="0">
                <a:solidFill>
                  <a:srgbClr val="CC0000"/>
                </a:solidFill>
                <a:latin typeface="Arial"/>
                <a:cs typeface="Arial"/>
              </a:rPr>
              <a:t>dependence</a:t>
            </a:r>
            <a:r>
              <a:rPr lang="en-GB" sz="1800" spc="14" dirty="0">
                <a:solidFill>
                  <a:srgbClr val="FF0000"/>
                </a:solidFill>
                <a:latin typeface="Arial"/>
                <a:cs typeface="Arial"/>
              </a:rPr>
              <a:t> </a:t>
            </a:r>
            <a:endParaRPr lang="en-GB" dirty="0">
              <a:solidFill>
                <a:srgbClr val="FF0000"/>
              </a:solidFill>
            </a:endParaRPr>
          </a:p>
        </p:txBody>
      </p:sp>
    </p:spTree>
    <p:extLst>
      <p:ext uri="{BB962C8B-B14F-4D97-AF65-F5344CB8AC3E}">
        <p14:creationId xmlns:p14="http://schemas.microsoft.com/office/powerpoint/2010/main" val="38993212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a:extLst>
              <a:ext uri="{FF2B5EF4-FFF2-40B4-BE49-F238E27FC236}">
                <a16:creationId xmlns:a16="http://schemas.microsoft.com/office/drawing/2014/main" id="{60E57DD0-E9F2-4606-AE62-63FD917361D3}"/>
              </a:ext>
            </a:extLst>
          </p:cNvPr>
          <p:cNvPicPr>
            <a:picLocks noChangeAspect="1"/>
          </p:cNvPicPr>
          <p:nvPr/>
        </p:nvPicPr>
        <p:blipFill>
          <a:blip r:embed="rId2"/>
          <a:stretch>
            <a:fillRect/>
          </a:stretch>
        </p:blipFill>
        <p:spPr>
          <a:xfrm>
            <a:off x="355600" y="1876425"/>
            <a:ext cx="2705100" cy="3867150"/>
          </a:xfrm>
          <a:prstGeom prst="rect">
            <a:avLst/>
          </a:prstGeom>
        </p:spPr>
      </p:pic>
      <p:sp>
        <p:nvSpPr>
          <p:cNvPr id="6" name="TextBox 5">
            <a:extLst>
              <a:ext uri="{FF2B5EF4-FFF2-40B4-BE49-F238E27FC236}">
                <a16:creationId xmlns:a16="http://schemas.microsoft.com/office/drawing/2014/main" id="{E450F8C2-2FFD-421B-A535-19EB11FB5D3C}"/>
              </a:ext>
            </a:extLst>
          </p:cNvPr>
          <p:cNvSpPr txBox="1"/>
          <p:nvPr/>
        </p:nvSpPr>
        <p:spPr>
          <a:xfrm>
            <a:off x="1124828" y="228600"/>
            <a:ext cx="5416728" cy="1107996"/>
          </a:xfrm>
          <a:prstGeom prst="rect">
            <a:avLst/>
          </a:prstGeom>
          <a:noFill/>
        </p:spPr>
        <p:txBody>
          <a:bodyPr wrap="square">
            <a:spAutoFit/>
          </a:bodyPr>
          <a:lstStyle/>
          <a:p>
            <a:r>
              <a:rPr lang="en-GB" sz="3300" spc="-5" dirty="0">
                <a:latin typeface="Times New Roman" panose="02020603050405020304" pitchFamily="18" charset="0"/>
                <a:cs typeface="Times New Roman" panose="02020603050405020304" pitchFamily="18" charset="0"/>
              </a:rPr>
              <a:t>Control</a:t>
            </a:r>
            <a:r>
              <a:rPr lang="en-GB" sz="3300" spc="-24" dirty="0">
                <a:latin typeface="Times New Roman" panose="02020603050405020304" pitchFamily="18" charset="0"/>
                <a:cs typeface="Times New Roman" panose="02020603050405020304" pitchFamily="18" charset="0"/>
              </a:rPr>
              <a:t> </a:t>
            </a:r>
            <a:r>
              <a:rPr lang="en-GB" sz="3300" spc="-10" dirty="0">
                <a:latin typeface="Times New Roman" panose="02020603050405020304" pitchFamily="18" charset="0"/>
                <a:cs typeface="Times New Roman" panose="02020603050405020304" pitchFamily="18" charset="0"/>
              </a:rPr>
              <a:t>Flow</a:t>
            </a:r>
            <a:r>
              <a:rPr lang="en-GB" sz="3300" spc="-19" dirty="0">
                <a:latin typeface="Times New Roman" panose="02020603050405020304" pitchFamily="18" charset="0"/>
                <a:cs typeface="Times New Roman" panose="02020603050405020304" pitchFamily="18" charset="0"/>
              </a:rPr>
              <a:t> </a:t>
            </a:r>
            <a:r>
              <a:rPr lang="en-GB" sz="3300" spc="10" dirty="0">
                <a:latin typeface="Times New Roman" panose="02020603050405020304" pitchFamily="18" charset="0"/>
                <a:cs typeface="Times New Roman" panose="02020603050405020304" pitchFamily="18" charset="0"/>
              </a:rPr>
              <a:t>Dependences</a:t>
            </a:r>
            <a:r>
              <a:rPr lang="en-GB" sz="3300" spc="5" dirty="0">
                <a:latin typeface="Times New Roman" panose="02020603050405020304" pitchFamily="18" charset="0"/>
                <a:cs typeface="Times New Roman" panose="02020603050405020304" pitchFamily="18" charset="0"/>
              </a:rPr>
              <a:t>:</a:t>
            </a:r>
          </a:p>
          <a:p>
            <a:r>
              <a:rPr lang="en-GB" sz="3300" spc="5" dirty="0">
                <a:latin typeface="Times New Roman" panose="02020603050405020304" pitchFamily="18" charset="0"/>
                <a:cs typeface="Times New Roman" panose="02020603050405020304" pitchFamily="18" charset="0"/>
              </a:rPr>
              <a:t>Example </a:t>
            </a:r>
            <a:endParaRPr lang="en-GB" sz="3300"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0935314C-79A0-4B3D-9ED6-711C0F7AF340}"/>
              </a:ext>
            </a:extLst>
          </p:cNvPr>
          <p:cNvPicPr>
            <a:picLocks noChangeAspect="1"/>
          </p:cNvPicPr>
          <p:nvPr/>
        </p:nvPicPr>
        <p:blipFill>
          <a:blip r:embed="rId3"/>
          <a:stretch>
            <a:fillRect/>
          </a:stretch>
        </p:blipFill>
        <p:spPr>
          <a:xfrm>
            <a:off x="4089400" y="2024062"/>
            <a:ext cx="5010150" cy="3571875"/>
          </a:xfrm>
          <a:prstGeom prst="rect">
            <a:avLst/>
          </a:prstGeom>
        </p:spPr>
      </p:pic>
      <p:sp>
        <p:nvSpPr>
          <p:cNvPr id="8" name="TextBox 7">
            <a:extLst>
              <a:ext uri="{FF2B5EF4-FFF2-40B4-BE49-F238E27FC236}">
                <a16:creationId xmlns:a16="http://schemas.microsoft.com/office/drawing/2014/main" id="{D0087C49-706A-4C21-A44A-A961A9F94DE9}"/>
              </a:ext>
            </a:extLst>
          </p:cNvPr>
          <p:cNvSpPr txBox="1"/>
          <p:nvPr/>
        </p:nvSpPr>
        <p:spPr>
          <a:xfrm>
            <a:off x="3833192" y="1507093"/>
            <a:ext cx="3352800" cy="369332"/>
          </a:xfrm>
          <a:prstGeom prst="rect">
            <a:avLst/>
          </a:prstGeom>
          <a:noFill/>
        </p:spPr>
        <p:txBody>
          <a:bodyPr wrap="square">
            <a:spAutoFit/>
          </a:bodyPr>
          <a:lstStyle/>
          <a:p>
            <a:r>
              <a:rPr lang="en-GB" sz="1800" spc="14" dirty="0">
                <a:latin typeface="Arial"/>
                <a:cs typeface="Arial"/>
              </a:rPr>
              <a:t>1) (strictly) post-dominates </a:t>
            </a:r>
            <a:endParaRPr lang="en-GB" dirty="0"/>
          </a:p>
        </p:txBody>
      </p:sp>
      <p:sp>
        <p:nvSpPr>
          <p:cNvPr id="10" name="TextBox 9">
            <a:extLst>
              <a:ext uri="{FF2B5EF4-FFF2-40B4-BE49-F238E27FC236}">
                <a16:creationId xmlns:a16="http://schemas.microsoft.com/office/drawing/2014/main" id="{B3EF45FC-CDB8-4AEE-BDD1-DD38DD4AFE67}"/>
              </a:ext>
            </a:extLst>
          </p:cNvPr>
          <p:cNvSpPr txBox="1"/>
          <p:nvPr/>
        </p:nvSpPr>
        <p:spPr>
          <a:xfrm>
            <a:off x="3843085" y="5595937"/>
            <a:ext cx="2913315" cy="369332"/>
          </a:xfrm>
          <a:prstGeom prst="rect">
            <a:avLst/>
          </a:prstGeom>
          <a:noFill/>
        </p:spPr>
        <p:txBody>
          <a:bodyPr wrap="square">
            <a:spAutoFit/>
          </a:bodyPr>
          <a:lstStyle/>
          <a:p>
            <a:r>
              <a:rPr lang="en-GB" sz="1800" spc="14" dirty="0">
                <a:solidFill>
                  <a:srgbClr val="CC0000"/>
                </a:solidFill>
                <a:latin typeface="Arial"/>
                <a:cs typeface="Arial"/>
              </a:rPr>
              <a:t>2) Control</a:t>
            </a:r>
            <a:r>
              <a:rPr lang="en-GB" sz="1800" spc="-24" dirty="0">
                <a:solidFill>
                  <a:srgbClr val="CC0000"/>
                </a:solidFill>
                <a:latin typeface="Arial"/>
                <a:cs typeface="Arial"/>
              </a:rPr>
              <a:t> </a:t>
            </a:r>
            <a:r>
              <a:rPr lang="en-GB" sz="1800" spc="19" dirty="0">
                <a:solidFill>
                  <a:srgbClr val="CC0000"/>
                </a:solidFill>
                <a:latin typeface="Arial"/>
                <a:cs typeface="Arial"/>
              </a:rPr>
              <a:t>dependence</a:t>
            </a:r>
            <a:endParaRPr lang="en-GB" dirty="0"/>
          </a:p>
        </p:txBody>
      </p:sp>
    </p:spTree>
    <p:extLst>
      <p:ext uri="{BB962C8B-B14F-4D97-AF65-F5344CB8AC3E}">
        <p14:creationId xmlns:p14="http://schemas.microsoft.com/office/powerpoint/2010/main" val="42886466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a:extLst>
              <a:ext uri="{FF2B5EF4-FFF2-40B4-BE49-F238E27FC236}">
                <a16:creationId xmlns:a16="http://schemas.microsoft.com/office/drawing/2014/main" id="{60E57DD0-E9F2-4606-AE62-63FD917361D3}"/>
              </a:ext>
            </a:extLst>
          </p:cNvPr>
          <p:cNvPicPr>
            <a:picLocks noChangeAspect="1"/>
          </p:cNvPicPr>
          <p:nvPr/>
        </p:nvPicPr>
        <p:blipFill>
          <a:blip r:embed="rId2"/>
          <a:stretch>
            <a:fillRect/>
          </a:stretch>
        </p:blipFill>
        <p:spPr>
          <a:xfrm>
            <a:off x="355600" y="1876425"/>
            <a:ext cx="2705100" cy="3867150"/>
          </a:xfrm>
          <a:prstGeom prst="rect">
            <a:avLst/>
          </a:prstGeom>
        </p:spPr>
      </p:pic>
      <p:sp>
        <p:nvSpPr>
          <p:cNvPr id="6" name="TextBox 5">
            <a:extLst>
              <a:ext uri="{FF2B5EF4-FFF2-40B4-BE49-F238E27FC236}">
                <a16:creationId xmlns:a16="http://schemas.microsoft.com/office/drawing/2014/main" id="{D4EDF1D7-2E94-46AF-9188-38E1F571832B}"/>
              </a:ext>
            </a:extLst>
          </p:cNvPr>
          <p:cNvSpPr txBox="1"/>
          <p:nvPr/>
        </p:nvSpPr>
        <p:spPr>
          <a:xfrm>
            <a:off x="1124828" y="228600"/>
            <a:ext cx="8146172" cy="1107996"/>
          </a:xfrm>
          <a:prstGeom prst="rect">
            <a:avLst/>
          </a:prstGeom>
          <a:noFill/>
        </p:spPr>
        <p:txBody>
          <a:bodyPr wrap="square">
            <a:spAutoFit/>
          </a:bodyPr>
          <a:lstStyle/>
          <a:p>
            <a:r>
              <a:rPr lang="en-GB" sz="3300" spc="-5" dirty="0">
                <a:latin typeface="Times New Roman" panose="02020603050405020304" pitchFamily="18" charset="0"/>
                <a:cs typeface="Times New Roman" panose="02020603050405020304" pitchFamily="18" charset="0"/>
              </a:rPr>
              <a:t>Control</a:t>
            </a:r>
            <a:r>
              <a:rPr lang="en-GB" sz="3300" spc="-24" dirty="0">
                <a:latin typeface="Times New Roman" panose="02020603050405020304" pitchFamily="18" charset="0"/>
                <a:cs typeface="Times New Roman" panose="02020603050405020304" pitchFamily="18" charset="0"/>
              </a:rPr>
              <a:t> </a:t>
            </a:r>
            <a:r>
              <a:rPr lang="en-GB" sz="3300" spc="-10" dirty="0">
                <a:latin typeface="Times New Roman" panose="02020603050405020304" pitchFamily="18" charset="0"/>
                <a:cs typeface="Times New Roman" panose="02020603050405020304" pitchFamily="18" charset="0"/>
              </a:rPr>
              <a:t>Flow</a:t>
            </a:r>
            <a:r>
              <a:rPr lang="en-GB" sz="3300" spc="-19" dirty="0">
                <a:latin typeface="Times New Roman" panose="02020603050405020304" pitchFamily="18" charset="0"/>
                <a:cs typeface="Times New Roman" panose="02020603050405020304" pitchFamily="18" charset="0"/>
              </a:rPr>
              <a:t> </a:t>
            </a:r>
            <a:r>
              <a:rPr lang="en-GB" sz="3300" spc="10" dirty="0">
                <a:latin typeface="Times New Roman" panose="02020603050405020304" pitchFamily="18" charset="0"/>
                <a:cs typeface="Times New Roman" panose="02020603050405020304" pitchFamily="18" charset="0"/>
              </a:rPr>
              <a:t>Dependences</a:t>
            </a:r>
            <a:r>
              <a:rPr lang="en-GB" sz="3300" spc="5" dirty="0">
                <a:latin typeface="Times New Roman" panose="02020603050405020304" pitchFamily="18" charset="0"/>
                <a:cs typeface="Times New Roman" panose="02020603050405020304" pitchFamily="18" charset="0"/>
              </a:rPr>
              <a:t>:</a:t>
            </a:r>
          </a:p>
          <a:p>
            <a:r>
              <a:rPr lang="en-GB" sz="3300" spc="5" dirty="0">
                <a:latin typeface="Times New Roman" panose="02020603050405020304" pitchFamily="18" charset="0"/>
                <a:cs typeface="Times New Roman" panose="02020603050405020304" pitchFamily="18" charset="0"/>
              </a:rPr>
              <a:t>Example </a:t>
            </a:r>
            <a:endParaRPr lang="en-GB" sz="3300"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FE17040-8A3C-425E-B986-7C8F54818D62}"/>
              </a:ext>
            </a:extLst>
          </p:cNvPr>
          <p:cNvSpPr txBox="1"/>
          <p:nvPr/>
        </p:nvSpPr>
        <p:spPr>
          <a:xfrm>
            <a:off x="3556000" y="1421844"/>
            <a:ext cx="3352800" cy="369332"/>
          </a:xfrm>
          <a:prstGeom prst="rect">
            <a:avLst/>
          </a:prstGeom>
          <a:noFill/>
        </p:spPr>
        <p:txBody>
          <a:bodyPr wrap="square">
            <a:spAutoFit/>
          </a:bodyPr>
          <a:lstStyle/>
          <a:p>
            <a:r>
              <a:rPr lang="en-GB" sz="1800" spc="14" dirty="0">
                <a:solidFill>
                  <a:srgbClr val="FF0000"/>
                </a:solidFill>
                <a:latin typeface="Arial"/>
                <a:cs typeface="Arial"/>
              </a:rPr>
              <a:t>1) (strictly) post-dominates </a:t>
            </a:r>
            <a:endParaRPr lang="en-GB" dirty="0">
              <a:solidFill>
                <a:srgbClr val="FF0000"/>
              </a:solidFill>
            </a:endParaRPr>
          </a:p>
        </p:txBody>
      </p:sp>
      <p:sp>
        <p:nvSpPr>
          <p:cNvPr id="9" name="TextBox 8">
            <a:extLst>
              <a:ext uri="{FF2B5EF4-FFF2-40B4-BE49-F238E27FC236}">
                <a16:creationId xmlns:a16="http://schemas.microsoft.com/office/drawing/2014/main" id="{C33EACBC-64E0-4678-BEA6-058A7EB1C468}"/>
              </a:ext>
            </a:extLst>
          </p:cNvPr>
          <p:cNvSpPr txBox="1"/>
          <p:nvPr/>
        </p:nvSpPr>
        <p:spPr>
          <a:xfrm>
            <a:off x="2870200" y="5486400"/>
            <a:ext cx="5791200" cy="923330"/>
          </a:xfrm>
          <a:prstGeom prst="rect">
            <a:avLst/>
          </a:prstGeom>
          <a:noFill/>
        </p:spPr>
        <p:txBody>
          <a:bodyPr wrap="square">
            <a:spAutoFit/>
          </a:bodyPr>
          <a:lstStyle/>
          <a:p>
            <a:r>
              <a:rPr lang="en-GB" sz="1800" spc="14" dirty="0">
                <a:solidFill>
                  <a:srgbClr val="CC0000"/>
                </a:solidFill>
                <a:latin typeface="Arial"/>
                <a:cs typeface="Arial"/>
              </a:rPr>
              <a:t>2) Control</a:t>
            </a:r>
            <a:r>
              <a:rPr lang="en-GB" sz="1800" spc="-24" dirty="0">
                <a:solidFill>
                  <a:srgbClr val="CC0000"/>
                </a:solidFill>
                <a:latin typeface="Arial"/>
                <a:cs typeface="Arial"/>
              </a:rPr>
              <a:t> </a:t>
            </a:r>
            <a:r>
              <a:rPr lang="en-GB" sz="1800" spc="19" dirty="0">
                <a:solidFill>
                  <a:srgbClr val="CC0000"/>
                </a:solidFill>
                <a:latin typeface="Arial"/>
                <a:cs typeface="Arial"/>
              </a:rPr>
              <a:t>dependence: </a:t>
            </a:r>
            <a:r>
              <a:rPr lang="en-GB" sz="1800" spc="19" dirty="0">
                <a:solidFill>
                  <a:schemeClr val="tx2">
                    <a:lumMod val="60000"/>
                    <a:lumOff val="40000"/>
                  </a:schemeClr>
                </a:solidFill>
                <a:latin typeface="Arial"/>
                <a:cs typeface="Arial"/>
              </a:rPr>
              <a:t>6 is </a:t>
            </a:r>
            <a:r>
              <a:rPr lang="en-GB" sz="1800" spc="14" dirty="0">
                <a:solidFill>
                  <a:schemeClr val="tx2">
                    <a:lumMod val="60000"/>
                    <a:lumOff val="40000"/>
                  </a:schemeClr>
                </a:solidFill>
                <a:latin typeface="Arial"/>
                <a:cs typeface="Arial"/>
              </a:rPr>
              <a:t>Control</a:t>
            </a:r>
            <a:r>
              <a:rPr lang="en-GB" sz="1800" spc="-24" dirty="0">
                <a:solidFill>
                  <a:schemeClr val="tx2">
                    <a:lumMod val="60000"/>
                    <a:lumOff val="40000"/>
                  </a:schemeClr>
                </a:solidFill>
                <a:latin typeface="Arial"/>
                <a:cs typeface="Arial"/>
              </a:rPr>
              <a:t> </a:t>
            </a:r>
            <a:r>
              <a:rPr lang="en-GB" sz="1800" spc="19" dirty="0">
                <a:solidFill>
                  <a:schemeClr val="tx2">
                    <a:lumMod val="60000"/>
                    <a:lumOff val="40000"/>
                  </a:schemeClr>
                </a:solidFill>
                <a:latin typeface="Arial"/>
                <a:cs typeface="Arial"/>
              </a:rPr>
              <a:t>dependence on 5</a:t>
            </a:r>
          </a:p>
          <a:p>
            <a:r>
              <a:rPr lang="en-GB" spc="19" dirty="0">
                <a:solidFill>
                  <a:schemeClr val="tx2">
                    <a:lumMod val="60000"/>
                    <a:lumOff val="40000"/>
                  </a:schemeClr>
                </a:solidFill>
                <a:latin typeface="Arial"/>
                <a:cs typeface="Arial"/>
              </a:rPr>
              <a:t>                                      </a:t>
            </a:r>
            <a:r>
              <a:rPr lang="en-GB" sz="1800" spc="19" dirty="0">
                <a:solidFill>
                  <a:schemeClr val="tx2">
                    <a:lumMod val="60000"/>
                    <a:lumOff val="40000"/>
                  </a:schemeClr>
                </a:solidFill>
                <a:latin typeface="Arial"/>
                <a:cs typeface="Arial"/>
              </a:rPr>
              <a:t>7 is </a:t>
            </a:r>
            <a:r>
              <a:rPr lang="en-GB" sz="1800" spc="14" dirty="0">
                <a:solidFill>
                  <a:schemeClr val="tx2">
                    <a:lumMod val="60000"/>
                    <a:lumOff val="40000"/>
                  </a:schemeClr>
                </a:solidFill>
                <a:latin typeface="Arial"/>
                <a:cs typeface="Arial"/>
              </a:rPr>
              <a:t>Control</a:t>
            </a:r>
            <a:r>
              <a:rPr lang="en-GB" sz="1800" spc="-24" dirty="0">
                <a:solidFill>
                  <a:schemeClr val="tx2">
                    <a:lumMod val="60000"/>
                    <a:lumOff val="40000"/>
                  </a:schemeClr>
                </a:solidFill>
                <a:latin typeface="Arial"/>
                <a:cs typeface="Arial"/>
              </a:rPr>
              <a:t> </a:t>
            </a:r>
            <a:r>
              <a:rPr lang="en-GB" sz="1800" spc="19" dirty="0">
                <a:solidFill>
                  <a:schemeClr val="tx2">
                    <a:lumMod val="60000"/>
                    <a:lumOff val="40000"/>
                  </a:schemeClr>
                </a:solidFill>
                <a:latin typeface="Arial"/>
                <a:cs typeface="Arial"/>
              </a:rPr>
              <a:t>dependence on 5</a:t>
            </a:r>
          </a:p>
          <a:p>
            <a:r>
              <a:rPr lang="en-GB" sz="1800" spc="19" dirty="0">
                <a:solidFill>
                  <a:schemeClr val="tx2">
                    <a:lumMod val="60000"/>
                    <a:lumOff val="40000"/>
                  </a:schemeClr>
                </a:solidFill>
                <a:latin typeface="Arial"/>
                <a:cs typeface="Arial"/>
              </a:rPr>
              <a:t>                                      8 is </a:t>
            </a:r>
            <a:r>
              <a:rPr lang="en-GB" sz="1800" spc="14" dirty="0">
                <a:solidFill>
                  <a:schemeClr val="tx2">
                    <a:lumMod val="60000"/>
                    <a:lumOff val="40000"/>
                  </a:schemeClr>
                </a:solidFill>
                <a:latin typeface="Arial"/>
                <a:cs typeface="Arial"/>
              </a:rPr>
              <a:t>Control</a:t>
            </a:r>
            <a:r>
              <a:rPr lang="en-GB" sz="1800" spc="-24" dirty="0">
                <a:solidFill>
                  <a:schemeClr val="tx2">
                    <a:lumMod val="60000"/>
                    <a:lumOff val="40000"/>
                  </a:schemeClr>
                </a:solidFill>
                <a:latin typeface="Arial"/>
                <a:cs typeface="Arial"/>
              </a:rPr>
              <a:t> </a:t>
            </a:r>
            <a:r>
              <a:rPr lang="en-GB" sz="1800" spc="19" dirty="0">
                <a:solidFill>
                  <a:schemeClr val="tx2">
                    <a:lumMod val="60000"/>
                    <a:lumOff val="40000"/>
                  </a:schemeClr>
                </a:solidFill>
                <a:latin typeface="Arial"/>
                <a:cs typeface="Arial"/>
              </a:rPr>
              <a:t>dependence on 5 </a:t>
            </a:r>
            <a:endParaRPr lang="en-GB" dirty="0">
              <a:solidFill>
                <a:schemeClr val="tx2">
                  <a:lumMod val="60000"/>
                  <a:lumOff val="40000"/>
                </a:schemeClr>
              </a:solidFill>
            </a:endParaRPr>
          </a:p>
        </p:txBody>
      </p:sp>
      <p:pic>
        <p:nvPicPr>
          <p:cNvPr id="5" name="Picture 4">
            <a:extLst>
              <a:ext uri="{FF2B5EF4-FFF2-40B4-BE49-F238E27FC236}">
                <a16:creationId xmlns:a16="http://schemas.microsoft.com/office/drawing/2014/main" id="{46A2724B-4773-4892-9182-96143CAC7213}"/>
              </a:ext>
            </a:extLst>
          </p:cNvPr>
          <p:cNvPicPr>
            <a:picLocks noChangeAspect="1"/>
          </p:cNvPicPr>
          <p:nvPr/>
        </p:nvPicPr>
        <p:blipFill>
          <a:blip r:embed="rId3"/>
          <a:stretch>
            <a:fillRect/>
          </a:stretch>
        </p:blipFill>
        <p:spPr>
          <a:xfrm>
            <a:off x="3556000" y="1876425"/>
            <a:ext cx="5562600" cy="3445066"/>
          </a:xfrm>
          <a:prstGeom prst="rect">
            <a:avLst/>
          </a:prstGeom>
        </p:spPr>
      </p:pic>
    </p:spTree>
    <p:extLst>
      <p:ext uri="{BB962C8B-B14F-4D97-AF65-F5344CB8AC3E}">
        <p14:creationId xmlns:p14="http://schemas.microsoft.com/office/powerpoint/2010/main" val="41794922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2588" y="441128"/>
            <a:ext cx="6762011" cy="753285"/>
          </a:xfrm>
          <a:prstGeom prst="rect">
            <a:avLst/>
          </a:prstGeom>
        </p:spPr>
        <p:txBody>
          <a:bodyPr vert="horz" wrap="square" lIns="0" tIns="14480" rIns="0" bIns="0" rtlCol="0">
            <a:spAutoFit/>
          </a:bodyPr>
          <a:lstStyle/>
          <a:p>
            <a:pPr marL="12066">
              <a:spcBef>
                <a:spcPts val="114"/>
              </a:spcBef>
            </a:pPr>
            <a:r>
              <a:rPr spc="10" dirty="0"/>
              <a:t>Computing</a:t>
            </a:r>
            <a:r>
              <a:rPr spc="-43" dirty="0"/>
              <a:t> </a:t>
            </a:r>
            <a:r>
              <a:rPr spc="5" dirty="0"/>
              <a:t>Slices</a:t>
            </a:r>
          </a:p>
        </p:txBody>
      </p:sp>
      <p:sp>
        <p:nvSpPr>
          <p:cNvPr id="4" name="object 4"/>
          <p:cNvSpPr txBox="1"/>
          <p:nvPr/>
        </p:nvSpPr>
        <p:spPr>
          <a:xfrm>
            <a:off x="9037815" y="6981688"/>
            <a:ext cx="251587" cy="250357"/>
          </a:xfrm>
          <a:prstGeom prst="rect">
            <a:avLst/>
          </a:prstGeom>
        </p:spPr>
        <p:txBody>
          <a:bodyPr vert="horz" wrap="square" lIns="0" tIns="1810" rIns="0" bIns="0" rtlCol="0">
            <a:spAutoFit/>
          </a:bodyPr>
          <a:lstStyle/>
          <a:p>
            <a:pPr marL="12066">
              <a:spcBef>
                <a:spcPts val="14"/>
              </a:spcBef>
            </a:pPr>
            <a:r>
              <a:rPr sz="1615" spc="-5" dirty="0">
                <a:solidFill>
                  <a:srgbClr val="7F7F7F"/>
                </a:solidFill>
                <a:latin typeface="Arial"/>
                <a:cs typeface="Arial"/>
              </a:rPr>
              <a:t>20</a:t>
            </a:r>
            <a:endParaRPr sz="1615">
              <a:latin typeface="Arial"/>
              <a:cs typeface="Arial"/>
            </a:endParaRPr>
          </a:p>
        </p:txBody>
      </p:sp>
      <p:sp>
        <p:nvSpPr>
          <p:cNvPr id="3" name="object 3"/>
          <p:cNvSpPr txBox="1"/>
          <p:nvPr/>
        </p:nvSpPr>
        <p:spPr>
          <a:xfrm>
            <a:off x="828968" y="1799474"/>
            <a:ext cx="7832371" cy="3739722"/>
          </a:xfrm>
          <a:prstGeom prst="rect">
            <a:avLst/>
          </a:prstGeom>
        </p:spPr>
        <p:txBody>
          <a:bodyPr vert="horz" wrap="square" lIns="0" tIns="97135" rIns="0" bIns="0" rtlCol="0">
            <a:spAutoFit/>
          </a:bodyPr>
          <a:lstStyle/>
          <a:p>
            <a:pPr marL="36199">
              <a:spcBef>
                <a:spcPts val="765"/>
              </a:spcBef>
            </a:pPr>
            <a:r>
              <a:rPr sz="2613" spc="5" dirty="0">
                <a:latin typeface="Arial"/>
                <a:cs typeface="Arial"/>
              </a:rPr>
              <a:t>Given:</a:t>
            </a:r>
            <a:endParaRPr sz="2613" dirty="0">
              <a:latin typeface="Arial"/>
              <a:cs typeface="Arial"/>
            </a:endParaRPr>
          </a:p>
          <a:p>
            <a:pPr marL="540569" indent="-351128">
              <a:spcBef>
                <a:spcPts val="684"/>
              </a:spcBef>
              <a:buClr>
                <a:srgbClr val="104E04"/>
              </a:buClr>
              <a:buSzPct val="50909"/>
              <a:buFont typeface="Century Gothic"/>
              <a:buChar char="□"/>
              <a:tabLst>
                <a:tab pos="540569" algn="l"/>
                <a:tab pos="541172" algn="l"/>
              </a:tabLst>
            </a:pPr>
            <a:r>
              <a:rPr sz="2613" spc="10" dirty="0">
                <a:latin typeface="Arial"/>
                <a:cs typeface="Arial"/>
              </a:rPr>
              <a:t>Program</a:t>
            </a:r>
            <a:r>
              <a:rPr sz="2613" spc="-5" dirty="0">
                <a:latin typeface="Arial"/>
                <a:cs typeface="Arial"/>
              </a:rPr>
              <a:t> </a:t>
            </a:r>
            <a:r>
              <a:rPr sz="2613" spc="19" dirty="0">
                <a:latin typeface="Arial"/>
                <a:cs typeface="Arial"/>
              </a:rPr>
              <a:t>dependence</a:t>
            </a:r>
            <a:r>
              <a:rPr sz="2613" dirty="0">
                <a:latin typeface="Arial"/>
                <a:cs typeface="Arial"/>
              </a:rPr>
              <a:t> </a:t>
            </a:r>
            <a:r>
              <a:rPr sz="2613" spc="5" dirty="0">
                <a:latin typeface="Arial"/>
                <a:cs typeface="Arial"/>
              </a:rPr>
              <a:t>graph</a:t>
            </a:r>
            <a:r>
              <a:rPr sz="2613" dirty="0">
                <a:latin typeface="Arial"/>
                <a:cs typeface="Arial"/>
              </a:rPr>
              <a:t> </a:t>
            </a:r>
            <a:r>
              <a:rPr sz="2613" i="1" spc="309" dirty="0">
                <a:latin typeface="Bookman Old Style"/>
                <a:cs typeface="Bookman Old Style"/>
              </a:rPr>
              <a:t>G</a:t>
            </a:r>
            <a:r>
              <a:rPr sz="2779" i="1" spc="463" baseline="-11396" dirty="0">
                <a:latin typeface="Verdana"/>
                <a:cs typeface="Verdana"/>
              </a:rPr>
              <a:t>PD</a:t>
            </a:r>
            <a:endParaRPr sz="2779" baseline="-11396" dirty="0">
              <a:latin typeface="Verdana"/>
              <a:cs typeface="Verdana"/>
            </a:endParaRPr>
          </a:p>
          <a:p>
            <a:pPr marL="540569" marR="28959" indent="-351128">
              <a:lnSpc>
                <a:spcPct val="121700"/>
              </a:lnSpc>
              <a:buClr>
                <a:srgbClr val="104E04"/>
              </a:buClr>
              <a:buSzPct val="50909"/>
              <a:buFont typeface="Century Gothic"/>
              <a:buChar char="□"/>
              <a:tabLst>
                <a:tab pos="540569" algn="l"/>
                <a:tab pos="541172" algn="l"/>
                <a:tab pos="1560169" algn="l"/>
              </a:tabLst>
            </a:pPr>
            <a:r>
              <a:rPr sz="2613" spc="14" dirty="0">
                <a:latin typeface="Arial"/>
                <a:cs typeface="Arial"/>
              </a:rPr>
              <a:t>Slicing </a:t>
            </a:r>
            <a:r>
              <a:rPr sz="2613" spc="19" dirty="0">
                <a:latin typeface="Arial"/>
                <a:cs typeface="Arial"/>
              </a:rPr>
              <a:t>criterion </a:t>
            </a:r>
            <a:r>
              <a:rPr sz="2613" spc="-19" dirty="0">
                <a:latin typeface="Tahoma"/>
                <a:cs typeface="Tahoma"/>
              </a:rPr>
              <a:t>(</a:t>
            </a:r>
            <a:r>
              <a:rPr sz="2613" i="1" spc="-19" dirty="0">
                <a:latin typeface="Bookman Old Style"/>
                <a:cs typeface="Bookman Old Style"/>
              </a:rPr>
              <a:t>n, </a:t>
            </a:r>
            <a:r>
              <a:rPr sz="2613" i="1" spc="-233" dirty="0">
                <a:latin typeface="Bookman Old Style"/>
                <a:cs typeface="Bookman Old Style"/>
              </a:rPr>
              <a:t>V </a:t>
            </a:r>
            <a:r>
              <a:rPr sz="2613" spc="19" dirty="0">
                <a:latin typeface="Tahoma"/>
                <a:cs typeface="Tahoma"/>
              </a:rPr>
              <a:t>)</a:t>
            </a:r>
            <a:r>
              <a:rPr sz="2613" spc="19" dirty="0">
                <a:latin typeface="Arial"/>
                <a:cs typeface="Arial"/>
              </a:rPr>
              <a:t>, where </a:t>
            </a:r>
            <a:r>
              <a:rPr sz="2613" i="1" spc="-33" dirty="0">
                <a:latin typeface="Bookman Old Style"/>
                <a:cs typeface="Bookman Old Style"/>
              </a:rPr>
              <a:t>n </a:t>
            </a:r>
            <a:r>
              <a:rPr sz="2613" spc="10" dirty="0">
                <a:latin typeface="Arial"/>
                <a:cs typeface="Arial"/>
              </a:rPr>
              <a:t>is </a:t>
            </a:r>
            <a:r>
              <a:rPr sz="2613" spc="19" dirty="0">
                <a:latin typeface="Arial"/>
                <a:cs typeface="Arial"/>
              </a:rPr>
              <a:t>a </a:t>
            </a:r>
            <a:r>
              <a:rPr sz="2613" spc="14" dirty="0">
                <a:latin typeface="Arial"/>
                <a:cs typeface="Arial"/>
              </a:rPr>
              <a:t>statement </a:t>
            </a:r>
            <a:r>
              <a:rPr sz="2613" spc="19" dirty="0">
                <a:latin typeface="Arial"/>
                <a:cs typeface="Arial"/>
              </a:rPr>
              <a:t> and</a:t>
            </a:r>
            <a:r>
              <a:rPr sz="2613" spc="14" dirty="0">
                <a:latin typeface="Arial"/>
                <a:cs typeface="Arial"/>
              </a:rPr>
              <a:t> </a:t>
            </a:r>
            <a:r>
              <a:rPr sz="2613" i="1" spc="-233" dirty="0">
                <a:latin typeface="Bookman Old Style"/>
                <a:cs typeface="Bookman Old Style"/>
              </a:rPr>
              <a:t>V	</a:t>
            </a:r>
            <a:r>
              <a:rPr sz="2613" spc="10" dirty="0">
                <a:latin typeface="Arial"/>
                <a:cs typeface="Arial"/>
              </a:rPr>
              <a:t>is</a:t>
            </a:r>
            <a:r>
              <a:rPr sz="2613" spc="5" dirty="0">
                <a:latin typeface="Arial"/>
                <a:cs typeface="Arial"/>
              </a:rPr>
              <a:t> </a:t>
            </a:r>
            <a:r>
              <a:rPr sz="2613" spc="14" dirty="0">
                <a:latin typeface="Arial"/>
                <a:cs typeface="Arial"/>
              </a:rPr>
              <a:t>the</a:t>
            </a:r>
            <a:r>
              <a:rPr sz="2613" spc="10" dirty="0">
                <a:latin typeface="Arial"/>
                <a:cs typeface="Arial"/>
              </a:rPr>
              <a:t> </a:t>
            </a:r>
            <a:r>
              <a:rPr sz="2613" spc="14" dirty="0">
                <a:latin typeface="Arial"/>
                <a:cs typeface="Arial"/>
              </a:rPr>
              <a:t>set</a:t>
            </a:r>
            <a:r>
              <a:rPr sz="2613" spc="10" dirty="0">
                <a:latin typeface="Arial"/>
                <a:cs typeface="Arial"/>
              </a:rPr>
              <a:t> </a:t>
            </a:r>
            <a:r>
              <a:rPr sz="2613" spc="14" dirty="0">
                <a:latin typeface="Arial"/>
                <a:cs typeface="Arial"/>
              </a:rPr>
              <a:t>of</a:t>
            </a:r>
            <a:r>
              <a:rPr sz="2613" spc="5" dirty="0">
                <a:latin typeface="Arial"/>
                <a:cs typeface="Arial"/>
              </a:rPr>
              <a:t> variables</a:t>
            </a:r>
            <a:r>
              <a:rPr sz="2613" spc="10" dirty="0">
                <a:latin typeface="Arial"/>
                <a:cs typeface="Arial"/>
              </a:rPr>
              <a:t> </a:t>
            </a:r>
            <a:r>
              <a:rPr sz="2613" spc="14" dirty="0">
                <a:latin typeface="Arial"/>
                <a:cs typeface="Arial"/>
              </a:rPr>
              <a:t>defined</a:t>
            </a:r>
            <a:r>
              <a:rPr sz="2613" spc="10" dirty="0">
                <a:latin typeface="Arial"/>
                <a:cs typeface="Arial"/>
              </a:rPr>
              <a:t> </a:t>
            </a:r>
            <a:r>
              <a:rPr sz="2613" spc="14" dirty="0">
                <a:latin typeface="Arial"/>
                <a:cs typeface="Arial"/>
              </a:rPr>
              <a:t>or</a:t>
            </a:r>
            <a:r>
              <a:rPr sz="2613" spc="10" dirty="0">
                <a:latin typeface="Arial"/>
                <a:cs typeface="Arial"/>
              </a:rPr>
              <a:t> </a:t>
            </a:r>
            <a:r>
              <a:rPr sz="2613" spc="19" dirty="0">
                <a:latin typeface="Arial"/>
                <a:cs typeface="Arial"/>
              </a:rPr>
              <a:t>used</a:t>
            </a:r>
            <a:r>
              <a:rPr sz="2613" spc="5" dirty="0">
                <a:latin typeface="Arial"/>
                <a:cs typeface="Arial"/>
              </a:rPr>
              <a:t> </a:t>
            </a:r>
            <a:r>
              <a:rPr sz="2613" spc="14" dirty="0">
                <a:latin typeface="Arial"/>
                <a:cs typeface="Arial"/>
              </a:rPr>
              <a:t>at</a:t>
            </a:r>
            <a:r>
              <a:rPr sz="2613" spc="10" dirty="0">
                <a:latin typeface="Arial"/>
                <a:cs typeface="Arial"/>
              </a:rPr>
              <a:t> </a:t>
            </a:r>
            <a:r>
              <a:rPr sz="2613" i="1" spc="-33" dirty="0">
                <a:latin typeface="Bookman Old Style"/>
                <a:cs typeface="Bookman Old Style"/>
              </a:rPr>
              <a:t>n</a:t>
            </a:r>
            <a:endParaRPr sz="2613" dirty="0">
              <a:latin typeface="Bookman Old Style"/>
              <a:cs typeface="Bookman Old Style"/>
            </a:endParaRPr>
          </a:p>
          <a:p>
            <a:pPr marL="36199">
              <a:spcBef>
                <a:spcPts val="2803"/>
              </a:spcBef>
            </a:pPr>
            <a:r>
              <a:rPr sz="2613" spc="14" dirty="0">
                <a:solidFill>
                  <a:srgbClr val="CC0000"/>
                </a:solidFill>
                <a:latin typeface="Arial"/>
                <a:cs typeface="Arial"/>
              </a:rPr>
              <a:t>Slice</a:t>
            </a:r>
            <a:r>
              <a:rPr sz="2613" spc="10" dirty="0">
                <a:solidFill>
                  <a:srgbClr val="CC0000"/>
                </a:solidFill>
                <a:latin typeface="Arial"/>
                <a:cs typeface="Arial"/>
              </a:rPr>
              <a:t> </a:t>
            </a:r>
            <a:r>
              <a:rPr sz="2613" spc="-71" dirty="0">
                <a:latin typeface="Arial"/>
                <a:cs typeface="Arial"/>
              </a:rPr>
              <a:t>f</a:t>
            </a:r>
            <a:r>
              <a:rPr sz="2613" spc="14" dirty="0">
                <a:latin typeface="Arial"/>
                <a:cs typeface="Arial"/>
              </a:rPr>
              <a:t>or</a:t>
            </a:r>
            <a:r>
              <a:rPr sz="2613" spc="10" dirty="0">
                <a:latin typeface="Arial"/>
                <a:cs typeface="Arial"/>
              </a:rPr>
              <a:t> </a:t>
            </a:r>
            <a:r>
              <a:rPr sz="2613" spc="24" dirty="0">
                <a:latin typeface="Tahoma"/>
                <a:cs typeface="Tahoma"/>
              </a:rPr>
              <a:t>(</a:t>
            </a:r>
            <a:r>
              <a:rPr sz="2613" i="1" spc="-43" dirty="0">
                <a:latin typeface="Bookman Old Style"/>
                <a:cs typeface="Bookman Old Style"/>
              </a:rPr>
              <a:t>n,</a:t>
            </a:r>
            <a:r>
              <a:rPr sz="2613" i="1" spc="-342" dirty="0">
                <a:latin typeface="Bookman Old Style"/>
                <a:cs typeface="Bookman Old Style"/>
              </a:rPr>
              <a:t> </a:t>
            </a:r>
            <a:r>
              <a:rPr sz="2613" i="1" spc="-233" dirty="0">
                <a:latin typeface="Bookman Old Style"/>
                <a:cs typeface="Bookman Old Style"/>
              </a:rPr>
              <a:t>V</a:t>
            </a:r>
            <a:r>
              <a:rPr sz="2613" i="1" spc="-194" dirty="0">
                <a:latin typeface="Bookman Old Style"/>
                <a:cs typeface="Bookman Old Style"/>
              </a:rPr>
              <a:t> </a:t>
            </a:r>
            <a:r>
              <a:rPr sz="2613" spc="24" dirty="0">
                <a:latin typeface="Tahoma"/>
                <a:cs typeface="Tahoma"/>
              </a:rPr>
              <a:t>)</a:t>
            </a:r>
            <a:r>
              <a:rPr sz="2613" spc="10" dirty="0">
                <a:latin typeface="Arial"/>
                <a:cs typeface="Arial"/>
              </a:rPr>
              <a:t>:</a:t>
            </a:r>
            <a:endParaRPr sz="2613" dirty="0">
              <a:latin typeface="Arial"/>
              <a:cs typeface="Arial"/>
            </a:endParaRPr>
          </a:p>
          <a:p>
            <a:pPr marL="36199" marR="1754436">
              <a:lnSpc>
                <a:spcPct val="121700"/>
              </a:lnSpc>
              <a:spcBef>
                <a:spcPts val="532"/>
              </a:spcBef>
            </a:pPr>
            <a:r>
              <a:rPr sz="2613" spc="10" dirty="0">
                <a:latin typeface="Arial"/>
                <a:cs typeface="Arial"/>
              </a:rPr>
              <a:t>All</a:t>
            </a:r>
            <a:r>
              <a:rPr sz="2613" spc="14" dirty="0">
                <a:latin typeface="Arial"/>
                <a:cs typeface="Arial"/>
              </a:rPr>
              <a:t> statements from which </a:t>
            </a:r>
            <a:r>
              <a:rPr sz="2613" i="1" spc="-33" dirty="0">
                <a:latin typeface="Bookman Old Style"/>
                <a:cs typeface="Bookman Old Style"/>
              </a:rPr>
              <a:t>n</a:t>
            </a:r>
            <a:r>
              <a:rPr sz="2613" i="1" spc="-43" dirty="0">
                <a:latin typeface="Bookman Old Style"/>
                <a:cs typeface="Bookman Old Style"/>
              </a:rPr>
              <a:t> </a:t>
            </a:r>
            <a:r>
              <a:rPr sz="2613" spc="10" dirty="0">
                <a:latin typeface="Arial"/>
                <a:cs typeface="Arial"/>
              </a:rPr>
              <a:t>is</a:t>
            </a:r>
            <a:r>
              <a:rPr sz="2613" spc="14" dirty="0">
                <a:latin typeface="Arial"/>
                <a:cs typeface="Arial"/>
              </a:rPr>
              <a:t> </a:t>
            </a:r>
            <a:r>
              <a:rPr sz="2613" spc="10" dirty="0">
                <a:solidFill>
                  <a:srgbClr val="CC0000"/>
                </a:solidFill>
                <a:latin typeface="Arial"/>
                <a:cs typeface="Arial"/>
              </a:rPr>
              <a:t>reachable </a:t>
            </a:r>
            <a:r>
              <a:rPr sz="2613" spc="-713" dirty="0">
                <a:solidFill>
                  <a:srgbClr val="CC0000"/>
                </a:solidFill>
                <a:latin typeface="Arial"/>
                <a:cs typeface="Arial"/>
              </a:rPr>
              <a:t> </a:t>
            </a:r>
            <a:r>
              <a:rPr sz="2613" spc="5" dirty="0">
                <a:latin typeface="Arial"/>
                <a:cs typeface="Arial"/>
              </a:rPr>
              <a:t>(i.e., </a:t>
            </a:r>
            <a:r>
              <a:rPr sz="2613" spc="10" dirty="0">
                <a:latin typeface="Arial"/>
                <a:cs typeface="Arial"/>
              </a:rPr>
              <a:t>all </a:t>
            </a:r>
            <a:r>
              <a:rPr sz="2613" spc="14" dirty="0">
                <a:latin typeface="Arial"/>
                <a:cs typeface="Arial"/>
              </a:rPr>
              <a:t>statements</a:t>
            </a:r>
            <a:r>
              <a:rPr sz="2613" spc="5" dirty="0">
                <a:latin typeface="Arial"/>
                <a:cs typeface="Arial"/>
              </a:rPr>
              <a:t> </a:t>
            </a:r>
            <a:r>
              <a:rPr sz="2613" spc="19" dirty="0">
                <a:latin typeface="Arial"/>
                <a:cs typeface="Arial"/>
              </a:rPr>
              <a:t>on</a:t>
            </a:r>
            <a:r>
              <a:rPr sz="2613" spc="10" dirty="0">
                <a:latin typeface="Arial"/>
                <a:cs typeface="Arial"/>
              </a:rPr>
              <a:t> </a:t>
            </a:r>
            <a:r>
              <a:rPr sz="2613" spc="14" dirty="0">
                <a:latin typeface="Arial"/>
                <a:cs typeface="Arial"/>
              </a:rPr>
              <a:t>which</a:t>
            </a:r>
            <a:r>
              <a:rPr sz="2613" spc="5" dirty="0">
                <a:latin typeface="Arial"/>
                <a:cs typeface="Arial"/>
              </a:rPr>
              <a:t> </a:t>
            </a:r>
            <a:r>
              <a:rPr sz="2613" i="1" spc="-33" dirty="0">
                <a:latin typeface="Bookman Old Style"/>
                <a:cs typeface="Bookman Old Style"/>
              </a:rPr>
              <a:t>n</a:t>
            </a:r>
            <a:r>
              <a:rPr sz="2613" i="1" spc="-48" dirty="0">
                <a:latin typeface="Bookman Old Style"/>
                <a:cs typeface="Bookman Old Style"/>
              </a:rPr>
              <a:t> </a:t>
            </a:r>
            <a:r>
              <a:rPr sz="2613" spc="19" dirty="0">
                <a:latin typeface="Arial"/>
                <a:cs typeface="Arial"/>
              </a:rPr>
              <a:t>depends)</a:t>
            </a:r>
            <a:endParaRPr sz="2613" dirty="0">
              <a:latin typeface="Arial"/>
              <a:cs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7461B-E200-426E-A6C3-8DDC91F700E9}"/>
              </a:ext>
            </a:extLst>
          </p:cNvPr>
          <p:cNvSpPr>
            <a:spLocks noGrp="1"/>
          </p:cNvSpPr>
          <p:nvPr>
            <p:ph type="title"/>
          </p:nvPr>
        </p:nvSpPr>
        <p:spPr>
          <a:xfrm>
            <a:off x="876300" y="264262"/>
            <a:ext cx="8407400" cy="507831"/>
          </a:xfrm>
        </p:spPr>
        <p:txBody>
          <a:bodyPr/>
          <a:lstStyle/>
          <a:p>
            <a:pPr rtl="0"/>
            <a:r>
              <a:rPr lang="en-GB" sz="3300" spc="-5" dirty="0"/>
              <a:t>Program</a:t>
            </a:r>
            <a:r>
              <a:rPr lang="en-GB" sz="3300" spc="-24" dirty="0"/>
              <a:t> </a:t>
            </a:r>
            <a:r>
              <a:rPr lang="en-GB" sz="3300" spc="10" dirty="0"/>
              <a:t>Dependence</a:t>
            </a:r>
            <a:r>
              <a:rPr lang="en-GB" sz="3300" spc="-19" dirty="0"/>
              <a:t> </a:t>
            </a:r>
            <a:r>
              <a:rPr lang="en-GB" sz="3300" spc="10" dirty="0"/>
              <a:t>Graph: example</a:t>
            </a:r>
            <a:endParaRPr lang="en-GB" sz="3300" dirty="0"/>
          </a:p>
        </p:txBody>
      </p:sp>
      <p:pic>
        <p:nvPicPr>
          <p:cNvPr id="4" name="Picture 3">
            <a:extLst>
              <a:ext uri="{FF2B5EF4-FFF2-40B4-BE49-F238E27FC236}">
                <a16:creationId xmlns:a16="http://schemas.microsoft.com/office/drawing/2014/main" id="{E5DEDF31-53AB-4D8E-BC07-16161F61D455}"/>
              </a:ext>
            </a:extLst>
          </p:cNvPr>
          <p:cNvPicPr>
            <a:picLocks noChangeAspect="1"/>
          </p:cNvPicPr>
          <p:nvPr/>
        </p:nvPicPr>
        <p:blipFill>
          <a:blip r:embed="rId2"/>
          <a:stretch>
            <a:fillRect/>
          </a:stretch>
        </p:blipFill>
        <p:spPr>
          <a:xfrm>
            <a:off x="431800" y="1447800"/>
            <a:ext cx="2705100" cy="3867150"/>
          </a:xfrm>
          <a:prstGeom prst="rect">
            <a:avLst/>
          </a:prstGeom>
        </p:spPr>
      </p:pic>
      <p:pic>
        <p:nvPicPr>
          <p:cNvPr id="7" name="Picture 6">
            <a:extLst>
              <a:ext uri="{FF2B5EF4-FFF2-40B4-BE49-F238E27FC236}">
                <a16:creationId xmlns:a16="http://schemas.microsoft.com/office/drawing/2014/main" id="{CDCDBF07-1052-410A-AB79-E12A8D2B3890}"/>
              </a:ext>
            </a:extLst>
          </p:cNvPr>
          <p:cNvPicPr>
            <a:picLocks noChangeAspect="1"/>
          </p:cNvPicPr>
          <p:nvPr/>
        </p:nvPicPr>
        <p:blipFill>
          <a:blip r:embed="rId3"/>
          <a:stretch>
            <a:fillRect/>
          </a:stretch>
        </p:blipFill>
        <p:spPr>
          <a:xfrm>
            <a:off x="5942433" y="772093"/>
            <a:ext cx="4085273" cy="2556843"/>
          </a:xfrm>
          <a:prstGeom prst="rect">
            <a:avLst/>
          </a:prstGeom>
        </p:spPr>
      </p:pic>
      <p:sp>
        <p:nvSpPr>
          <p:cNvPr id="9" name="Flowchart: Connector 8">
            <a:extLst>
              <a:ext uri="{FF2B5EF4-FFF2-40B4-BE49-F238E27FC236}">
                <a16:creationId xmlns:a16="http://schemas.microsoft.com/office/drawing/2014/main" id="{777A21D3-5AE3-4EEF-84EE-954DE1C57C31}"/>
              </a:ext>
            </a:extLst>
          </p:cNvPr>
          <p:cNvSpPr/>
          <p:nvPr/>
        </p:nvSpPr>
        <p:spPr>
          <a:xfrm>
            <a:off x="2901395" y="3849210"/>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1</a:t>
            </a:r>
          </a:p>
        </p:txBody>
      </p:sp>
      <p:sp>
        <p:nvSpPr>
          <p:cNvPr id="10" name="Flowchart: Connector 9">
            <a:extLst>
              <a:ext uri="{FF2B5EF4-FFF2-40B4-BE49-F238E27FC236}">
                <a16:creationId xmlns:a16="http://schemas.microsoft.com/office/drawing/2014/main" id="{DA162FB3-7E33-4BFB-88B5-BC62ABD9C29F}"/>
              </a:ext>
            </a:extLst>
          </p:cNvPr>
          <p:cNvSpPr/>
          <p:nvPr/>
        </p:nvSpPr>
        <p:spPr>
          <a:xfrm>
            <a:off x="3938895" y="3883047"/>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2</a:t>
            </a:r>
          </a:p>
        </p:txBody>
      </p:sp>
      <p:sp>
        <p:nvSpPr>
          <p:cNvPr id="11" name="Flowchart: Connector 10">
            <a:extLst>
              <a:ext uri="{FF2B5EF4-FFF2-40B4-BE49-F238E27FC236}">
                <a16:creationId xmlns:a16="http://schemas.microsoft.com/office/drawing/2014/main" id="{9C823CBE-22A2-45CB-9884-47FFD1B493EF}"/>
              </a:ext>
            </a:extLst>
          </p:cNvPr>
          <p:cNvSpPr/>
          <p:nvPr/>
        </p:nvSpPr>
        <p:spPr>
          <a:xfrm>
            <a:off x="4898303" y="3891817"/>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3</a:t>
            </a:r>
          </a:p>
        </p:txBody>
      </p:sp>
      <p:sp>
        <p:nvSpPr>
          <p:cNvPr id="12" name="Flowchart: Connector 11">
            <a:extLst>
              <a:ext uri="{FF2B5EF4-FFF2-40B4-BE49-F238E27FC236}">
                <a16:creationId xmlns:a16="http://schemas.microsoft.com/office/drawing/2014/main" id="{CCBF4AC7-9554-42A5-9640-F5BBCF6CAB64}"/>
              </a:ext>
            </a:extLst>
          </p:cNvPr>
          <p:cNvSpPr/>
          <p:nvPr/>
        </p:nvSpPr>
        <p:spPr>
          <a:xfrm>
            <a:off x="5942433" y="3891817"/>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4</a:t>
            </a:r>
          </a:p>
        </p:txBody>
      </p:sp>
      <p:sp>
        <p:nvSpPr>
          <p:cNvPr id="13" name="Flowchart: Connector 12">
            <a:extLst>
              <a:ext uri="{FF2B5EF4-FFF2-40B4-BE49-F238E27FC236}">
                <a16:creationId xmlns:a16="http://schemas.microsoft.com/office/drawing/2014/main" id="{755F7731-F109-47D1-B9FF-4FBFDB1874FC}"/>
              </a:ext>
            </a:extLst>
          </p:cNvPr>
          <p:cNvSpPr/>
          <p:nvPr/>
        </p:nvSpPr>
        <p:spPr>
          <a:xfrm>
            <a:off x="6825235" y="3898943"/>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5</a:t>
            </a:r>
          </a:p>
        </p:txBody>
      </p:sp>
      <p:sp>
        <p:nvSpPr>
          <p:cNvPr id="14" name="Flowchart: Connector 13">
            <a:extLst>
              <a:ext uri="{FF2B5EF4-FFF2-40B4-BE49-F238E27FC236}">
                <a16:creationId xmlns:a16="http://schemas.microsoft.com/office/drawing/2014/main" id="{AA205AEB-23A6-4CCF-BA45-8DFD3018A480}"/>
              </a:ext>
            </a:extLst>
          </p:cNvPr>
          <p:cNvSpPr/>
          <p:nvPr/>
        </p:nvSpPr>
        <p:spPr>
          <a:xfrm>
            <a:off x="7420673" y="5318567"/>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8</a:t>
            </a:r>
          </a:p>
        </p:txBody>
      </p:sp>
      <p:sp>
        <p:nvSpPr>
          <p:cNvPr id="15" name="Flowchart: Connector 14">
            <a:extLst>
              <a:ext uri="{FF2B5EF4-FFF2-40B4-BE49-F238E27FC236}">
                <a16:creationId xmlns:a16="http://schemas.microsoft.com/office/drawing/2014/main" id="{DA78AC0F-F5AF-4A15-A18F-CC45E1808A5E}"/>
              </a:ext>
            </a:extLst>
          </p:cNvPr>
          <p:cNvSpPr/>
          <p:nvPr/>
        </p:nvSpPr>
        <p:spPr>
          <a:xfrm>
            <a:off x="8466918" y="3990684"/>
            <a:ext cx="570497" cy="416090"/>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9</a:t>
            </a:r>
          </a:p>
        </p:txBody>
      </p:sp>
      <p:sp>
        <p:nvSpPr>
          <p:cNvPr id="16" name="Flowchart: Connector 15">
            <a:extLst>
              <a:ext uri="{FF2B5EF4-FFF2-40B4-BE49-F238E27FC236}">
                <a16:creationId xmlns:a16="http://schemas.microsoft.com/office/drawing/2014/main" id="{6F64012A-FC2F-447A-A551-5E05305785C6}"/>
              </a:ext>
            </a:extLst>
          </p:cNvPr>
          <p:cNvSpPr/>
          <p:nvPr/>
        </p:nvSpPr>
        <p:spPr>
          <a:xfrm>
            <a:off x="6537313" y="5314055"/>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7</a:t>
            </a:r>
          </a:p>
        </p:txBody>
      </p:sp>
      <p:sp>
        <p:nvSpPr>
          <p:cNvPr id="17" name="Flowchart: Connector 16">
            <a:extLst>
              <a:ext uri="{FF2B5EF4-FFF2-40B4-BE49-F238E27FC236}">
                <a16:creationId xmlns:a16="http://schemas.microsoft.com/office/drawing/2014/main" id="{E12B1C7A-1D6E-4DCB-A9EE-EA761BB0EB10}"/>
              </a:ext>
            </a:extLst>
          </p:cNvPr>
          <p:cNvSpPr/>
          <p:nvPr/>
        </p:nvSpPr>
        <p:spPr>
          <a:xfrm>
            <a:off x="5630448" y="5314055"/>
            <a:ext cx="661402" cy="497196"/>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6</a:t>
            </a:r>
          </a:p>
        </p:txBody>
      </p:sp>
      <p:sp>
        <p:nvSpPr>
          <p:cNvPr id="18" name="Flowchart: Connector 17">
            <a:extLst>
              <a:ext uri="{FF2B5EF4-FFF2-40B4-BE49-F238E27FC236}">
                <a16:creationId xmlns:a16="http://schemas.microsoft.com/office/drawing/2014/main" id="{AF154843-DCC3-45DB-B00B-511A6335386D}"/>
              </a:ext>
            </a:extLst>
          </p:cNvPr>
          <p:cNvSpPr/>
          <p:nvPr/>
        </p:nvSpPr>
        <p:spPr>
          <a:xfrm>
            <a:off x="9283700" y="3998705"/>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10</a:t>
            </a:r>
          </a:p>
        </p:txBody>
      </p:sp>
    </p:spTree>
    <p:extLst>
      <p:ext uri="{BB962C8B-B14F-4D97-AF65-F5344CB8AC3E}">
        <p14:creationId xmlns:p14="http://schemas.microsoft.com/office/powerpoint/2010/main" val="2058392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7461B-E200-426E-A6C3-8DDC91F700E9}"/>
              </a:ext>
            </a:extLst>
          </p:cNvPr>
          <p:cNvSpPr>
            <a:spLocks noGrp="1"/>
          </p:cNvSpPr>
          <p:nvPr>
            <p:ph type="title"/>
          </p:nvPr>
        </p:nvSpPr>
        <p:spPr>
          <a:xfrm>
            <a:off x="876300" y="264262"/>
            <a:ext cx="8407400" cy="507831"/>
          </a:xfrm>
        </p:spPr>
        <p:txBody>
          <a:bodyPr/>
          <a:lstStyle/>
          <a:p>
            <a:r>
              <a:rPr lang="en-GB" sz="3300" spc="-5" dirty="0"/>
              <a:t>Program</a:t>
            </a:r>
            <a:r>
              <a:rPr lang="en-GB" sz="3300" spc="-24" dirty="0"/>
              <a:t> </a:t>
            </a:r>
            <a:r>
              <a:rPr lang="en-GB" sz="3300" spc="10" dirty="0"/>
              <a:t>Dependence</a:t>
            </a:r>
            <a:r>
              <a:rPr lang="en-GB" sz="3300" spc="-19" dirty="0"/>
              <a:t> </a:t>
            </a:r>
            <a:r>
              <a:rPr lang="en-GB" sz="3300" spc="10" dirty="0"/>
              <a:t>Graph: example</a:t>
            </a:r>
            <a:endParaRPr lang="en-GB" sz="3300" dirty="0"/>
          </a:p>
        </p:txBody>
      </p:sp>
      <p:pic>
        <p:nvPicPr>
          <p:cNvPr id="4" name="Picture 3">
            <a:extLst>
              <a:ext uri="{FF2B5EF4-FFF2-40B4-BE49-F238E27FC236}">
                <a16:creationId xmlns:a16="http://schemas.microsoft.com/office/drawing/2014/main" id="{E5DEDF31-53AB-4D8E-BC07-16161F61D455}"/>
              </a:ext>
            </a:extLst>
          </p:cNvPr>
          <p:cNvPicPr>
            <a:picLocks noChangeAspect="1"/>
          </p:cNvPicPr>
          <p:nvPr/>
        </p:nvPicPr>
        <p:blipFill>
          <a:blip r:embed="rId2"/>
          <a:stretch>
            <a:fillRect/>
          </a:stretch>
        </p:blipFill>
        <p:spPr>
          <a:xfrm>
            <a:off x="431800" y="1447800"/>
            <a:ext cx="2705100" cy="3867150"/>
          </a:xfrm>
          <a:prstGeom prst="rect">
            <a:avLst/>
          </a:prstGeom>
        </p:spPr>
      </p:pic>
      <p:pic>
        <p:nvPicPr>
          <p:cNvPr id="7" name="Picture 6">
            <a:extLst>
              <a:ext uri="{FF2B5EF4-FFF2-40B4-BE49-F238E27FC236}">
                <a16:creationId xmlns:a16="http://schemas.microsoft.com/office/drawing/2014/main" id="{CDCDBF07-1052-410A-AB79-E12A8D2B3890}"/>
              </a:ext>
            </a:extLst>
          </p:cNvPr>
          <p:cNvPicPr>
            <a:picLocks noChangeAspect="1"/>
          </p:cNvPicPr>
          <p:nvPr/>
        </p:nvPicPr>
        <p:blipFill>
          <a:blip r:embed="rId3"/>
          <a:stretch>
            <a:fillRect/>
          </a:stretch>
        </p:blipFill>
        <p:spPr>
          <a:xfrm>
            <a:off x="5942433" y="772093"/>
            <a:ext cx="4085273" cy="2556843"/>
          </a:xfrm>
          <a:prstGeom prst="rect">
            <a:avLst/>
          </a:prstGeom>
        </p:spPr>
      </p:pic>
      <p:sp>
        <p:nvSpPr>
          <p:cNvPr id="9" name="Flowchart: Connector 8">
            <a:extLst>
              <a:ext uri="{FF2B5EF4-FFF2-40B4-BE49-F238E27FC236}">
                <a16:creationId xmlns:a16="http://schemas.microsoft.com/office/drawing/2014/main" id="{777A21D3-5AE3-4EEF-84EE-954DE1C57C31}"/>
              </a:ext>
            </a:extLst>
          </p:cNvPr>
          <p:cNvSpPr/>
          <p:nvPr/>
        </p:nvSpPr>
        <p:spPr>
          <a:xfrm>
            <a:off x="2901395" y="3849210"/>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1</a:t>
            </a:r>
          </a:p>
        </p:txBody>
      </p:sp>
      <p:sp>
        <p:nvSpPr>
          <p:cNvPr id="10" name="Flowchart: Connector 9">
            <a:extLst>
              <a:ext uri="{FF2B5EF4-FFF2-40B4-BE49-F238E27FC236}">
                <a16:creationId xmlns:a16="http://schemas.microsoft.com/office/drawing/2014/main" id="{DA162FB3-7E33-4BFB-88B5-BC62ABD9C29F}"/>
              </a:ext>
            </a:extLst>
          </p:cNvPr>
          <p:cNvSpPr/>
          <p:nvPr/>
        </p:nvSpPr>
        <p:spPr>
          <a:xfrm>
            <a:off x="3938895" y="3883047"/>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2</a:t>
            </a:r>
          </a:p>
        </p:txBody>
      </p:sp>
      <p:sp>
        <p:nvSpPr>
          <p:cNvPr id="11" name="Flowchart: Connector 10">
            <a:extLst>
              <a:ext uri="{FF2B5EF4-FFF2-40B4-BE49-F238E27FC236}">
                <a16:creationId xmlns:a16="http://schemas.microsoft.com/office/drawing/2014/main" id="{9C823CBE-22A2-45CB-9884-47FFD1B493EF}"/>
              </a:ext>
            </a:extLst>
          </p:cNvPr>
          <p:cNvSpPr/>
          <p:nvPr/>
        </p:nvSpPr>
        <p:spPr>
          <a:xfrm>
            <a:off x="4898303" y="3891817"/>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3</a:t>
            </a:r>
          </a:p>
        </p:txBody>
      </p:sp>
      <p:sp>
        <p:nvSpPr>
          <p:cNvPr id="12" name="Flowchart: Connector 11">
            <a:extLst>
              <a:ext uri="{FF2B5EF4-FFF2-40B4-BE49-F238E27FC236}">
                <a16:creationId xmlns:a16="http://schemas.microsoft.com/office/drawing/2014/main" id="{CCBF4AC7-9554-42A5-9640-F5BBCF6CAB64}"/>
              </a:ext>
            </a:extLst>
          </p:cNvPr>
          <p:cNvSpPr/>
          <p:nvPr/>
        </p:nvSpPr>
        <p:spPr>
          <a:xfrm>
            <a:off x="5942433" y="3891817"/>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4</a:t>
            </a:r>
          </a:p>
        </p:txBody>
      </p:sp>
      <p:sp>
        <p:nvSpPr>
          <p:cNvPr id="13" name="Flowchart: Connector 12">
            <a:extLst>
              <a:ext uri="{FF2B5EF4-FFF2-40B4-BE49-F238E27FC236}">
                <a16:creationId xmlns:a16="http://schemas.microsoft.com/office/drawing/2014/main" id="{755F7731-F109-47D1-B9FF-4FBFDB1874FC}"/>
              </a:ext>
            </a:extLst>
          </p:cNvPr>
          <p:cNvSpPr/>
          <p:nvPr/>
        </p:nvSpPr>
        <p:spPr>
          <a:xfrm>
            <a:off x="6825235" y="3898943"/>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5</a:t>
            </a:r>
          </a:p>
        </p:txBody>
      </p:sp>
      <p:sp>
        <p:nvSpPr>
          <p:cNvPr id="14" name="Flowchart: Connector 13">
            <a:extLst>
              <a:ext uri="{FF2B5EF4-FFF2-40B4-BE49-F238E27FC236}">
                <a16:creationId xmlns:a16="http://schemas.microsoft.com/office/drawing/2014/main" id="{AA205AEB-23A6-4CCF-BA45-8DFD3018A480}"/>
              </a:ext>
            </a:extLst>
          </p:cNvPr>
          <p:cNvSpPr/>
          <p:nvPr/>
        </p:nvSpPr>
        <p:spPr>
          <a:xfrm>
            <a:off x="7420673" y="5318567"/>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8</a:t>
            </a:r>
          </a:p>
        </p:txBody>
      </p:sp>
      <p:sp>
        <p:nvSpPr>
          <p:cNvPr id="15" name="Flowchart: Connector 14">
            <a:extLst>
              <a:ext uri="{FF2B5EF4-FFF2-40B4-BE49-F238E27FC236}">
                <a16:creationId xmlns:a16="http://schemas.microsoft.com/office/drawing/2014/main" id="{DA78AC0F-F5AF-4A15-A18F-CC45E1808A5E}"/>
              </a:ext>
            </a:extLst>
          </p:cNvPr>
          <p:cNvSpPr/>
          <p:nvPr/>
        </p:nvSpPr>
        <p:spPr>
          <a:xfrm>
            <a:off x="8466918" y="3990684"/>
            <a:ext cx="570497" cy="416090"/>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9</a:t>
            </a:r>
          </a:p>
        </p:txBody>
      </p:sp>
      <p:sp>
        <p:nvSpPr>
          <p:cNvPr id="16" name="Flowchart: Connector 15">
            <a:extLst>
              <a:ext uri="{FF2B5EF4-FFF2-40B4-BE49-F238E27FC236}">
                <a16:creationId xmlns:a16="http://schemas.microsoft.com/office/drawing/2014/main" id="{6F64012A-FC2F-447A-A551-5E05305785C6}"/>
              </a:ext>
            </a:extLst>
          </p:cNvPr>
          <p:cNvSpPr/>
          <p:nvPr/>
        </p:nvSpPr>
        <p:spPr>
          <a:xfrm>
            <a:off x="6537313" y="5314055"/>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7</a:t>
            </a:r>
          </a:p>
        </p:txBody>
      </p:sp>
      <p:sp>
        <p:nvSpPr>
          <p:cNvPr id="17" name="Flowchart: Connector 16">
            <a:extLst>
              <a:ext uri="{FF2B5EF4-FFF2-40B4-BE49-F238E27FC236}">
                <a16:creationId xmlns:a16="http://schemas.microsoft.com/office/drawing/2014/main" id="{E12B1C7A-1D6E-4DCB-A9EE-EA761BB0EB10}"/>
              </a:ext>
            </a:extLst>
          </p:cNvPr>
          <p:cNvSpPr/>
          <p:nvPr/>
        </p:nvSpPr>
        <p:spPr>
          <a:xfrm>
            <a:off x="5630448" y="5314055"/>
            <a:ext cx="661402" cy="497196"/>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6</a:t>
            </a:r>
          </a:p>
        </p:txBody>
      </p:sp>
      <p:sp>
        <p:nvSpPr>
          <p:cNvPr id="18" name="Flowchart: Connector 17">
            <a:extLst>
              <a:ext uri="{FF2B5EF4-FFF2-40B4-BE49-F238E27FC236}">
                <a16:creationId xmlns:a16="http://schemas.microsoft.com/office/drawing/2014/main" id="{AF154843-DCC3-45DB-B00B-511A6335386D}"/>
              </a:ext>
            </a:extLst>
          </p:cNvPr>
          <p:cNvSpPr/>
          <p:nvPr/>
        </p:nvSpPr>
        <p:spPr>
          <a:xfrm>
            <a:off x="9283700" y="3998705"/>
            <a:ext cx="661402" cy="507831"/>
          </a:xfrm>
          <a:prstGeom prst="flowChartConnec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10</a:t>
            </a:r>
          </a:p>
        </p:txBody>
      </p:sp>
      <p:pic>
        <p:nvPicPr>
          <p:cNvPr id="19" name="Picture 18">
            <a:extLst>
              <a:ext uri="{FF2B5EF4-FFF2-40B4-BE49-F238E27FC236}">
                <a16:creationId xmlns:a16="http://schemas.microsoft.com/office/drawing/2014/main" id="{046C202B-22FC-48F2-A2E3-A8EDCB501AC2}"/>
              </a:ext>
            </a:extLst>
          </p:cNvPr>
          <p:cNvPicPr>
            <a:picLocks noChangeAspect="1"/>
          </p:cNvPicPr>
          <p:nvPr/>
        </p:nvPicPr>
        <p:blipFill>
          <a:blip r:embed="rId4"/>
          <a:stretch>
            <a:fillRect/>
          </a:stretch>
        </p:blipFill>
        <p:spPr>
          <a:xfrm>
            <a:off x="5860628" y="1058854"/>
            <a:ext cx="4084474" cy="2529623"/>
          </a:xfrm>
          <a:prstGeom prst="rect">
            <a:avLst/>
          </a:prstGeom>
        </p:spPr>
      </p:pic>
    </p:spTree>
    <p:extLst>
      <p:ext uri="{BB962C8B-B14F-4D97-AF65-F5344CB8AC3E}">
        <p14:creationId xmlns:p14="http://schemas.microsoft.com/office/powerpoint/2010/main" val="29439277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21350" y="2848584"/>
            <a:ext cx="1951149" cy="2145858"/>
          </a:xfrm>
          <a:prstGeom prst="rect">
            <a:avLst/>
          </a:prstGeom>
        </p:spPr>
      </p:pic>
      <p:pic>
        <p:nvPicPr>
          <p:cNvPr id="6" name="object 6"/>
          <p:cNvPicPr/>
          <p:nvPr/>
        </p:nvPicPr>
        <p:blipFill>
          <a:blip r:embed="rId3" cstate="print"/>
          <a:stretch>
            <a:fillRect/>
          </a:stretch>
        </p:blipFill>
        <p:spPr>
          <a:xfrm>
            <a:off x="344343" y="2866732"/>
            <a:ext cx="97564" cy="102251"/>
          </a:xfrm>
          <a:prstGeom prst="rect">
            <a:avLst/>
          </a:prstGeom>
        </p:spPr>
      </p:pic>
      <p:pic>
        <p:nvPicPr>
          <p:cNvPr id="7" name="object 7"/>
          <p:cNvPicPr/>
          <p:nvPr/>
        </p:nvPicPr>
        <p:blipFill>
          <a:blip r:embed="rId4" cstate="print"/>
          <a:stretch>
            <a:fillRect/>
          </a:stretch>
        </p:blipFill>
        <p:spPr>
          <a:xfrm>
            <a:off x="350176" y="3057004"/>
            <a:ext cx="129416" cy="307229"/>
          </a:xfrm>
          <a:prstGeom prst="rect">
            <a:avLst/>
          </a:prstGeom>
        </p:spPr>
      </p:pic>
      <p:pic>
        <p:nvPicPr>
          <p:cNvPr id="8" name="object 8"/>
          <p:cNvPicPr/>
          <p:nvPr/>
        </p:nvPicPr>
        <p:blipFill>
          <a:blip r:embed="rId5" cstate="print"/>
          <a:stretch>
            <a:fillRect/>
          </a:stretch>
        </p:blipFill>
        <p:spPr>
          <a:xfrm>
            <a:off x="329785" y="3447313"/>
            <a:ext cx="134339" cy="308575"/>
          </a:xfrm>
          <a:prstGeom prst="rect">
            <a:avLst/>
          </a:prstGeom>
        </p:spPr>
      </p:pic>
      <p:pic>
        <p:nvPicPr>
          <p:cNvPr id="9" name="object 9"/>
          <p:cNvPicPr/>
          <p:nvPr/>
        </p:nvPicPr>
        <p:blipFill>
          <a:blip r:embed="rId6" cstate="print"/>
          <a:stretch>
            <a:fillRect/>
          </a:stretch>
        </p:blipFill>
        <p:spPr>
          <a:xfrm>
            <a:off x="361731" y="3863626"/>
            <a:ext cx="87910" cy="139077"/>
          </a:xfrm>
          <a:prstGeom prst="rect">
            <a:avLst/>
          </a:prstGeom>
        </p:spPr>
      </p:pic>
      <p:pic>
        <p:nvPicPr>
          <p:cNvPr id="10" name="object 10"/>
          <p:cNvPicPr/>
          <p:nvPr/>
        </p:nvPicPr>
        <p:blipFill>
          <a:blip r:embed="rId7" cstate="print"/>
          <a:stretch>
            <a:fillRect/>
          </a:stretch>
        </p:blipFill>
        <p:spPr>
          <a:xfrm>
            <a:off x="334051" y="4069596"/>
            <a:ext cx="133936" cy="283872"/>
          </a:xfrm>
          <a:prstGeom prst="rect">
            <a:avLst/>
          </a:prstGeom>
        </p:spPr>
      </p:pic>
      <p:pic>
        <p:nvPicPr>
          <p:cNvPr id="11" name="object 11"/>
          <p:cNvPicPr/>
          <p:nvPr/>
        </p:nvPicPr>
        <p:blipFill>
          <a:blip r:embed="rId8" cstate="print"/>
          <a:stretch>
            <a:fillRect/>
          </a:stretch>
        </p:blipFill>
        <p:spPr>
          <a:xfrm>
            <a:off x="310456" y="4615024"/>
            <a:ext cx="173533" cy="298942"/>
          </a:xfrm>
          <a:prstGeom prst="rect">
            <a:avLst/>
          </a:prstGeom>
        </p:spPr>
      </p:pic>
      <p:pic>
        <p:nvPicPr>
          <p:cNvPr id="12" name="object 12"/>
          <p:cNvPicPr/>
          <p:nvPr/>
        </p:nvPicPr>
        <p:blipFill>
          <a:blip r:embed="rId9" cstate="print"/>
          <a:stretch>
            <a:fillRect/>
          </a:stretch>
        </p:blipFill>
        <p:spPr>
          <a:xfrm>
            <a:off x="7926117" y="2500889"/>
            <a:ext cx="110178" cy="151509"/>
          </a:xfrm>
          <a:prstGeom prst="rect">
            <a:avLst/>
          </a:prstGeom>
        </p:spPr>
      </p:pic>
      <p:pic>
        <p:nvPicPr>
          <p:cNvPr id="13" name="object 13"/>
          <p:cNvPicPr/>
          <p:nvPr/>
        </p:nvPicPr>
        <p:blipFill>
          <a:blip r:embed="rId10" cstate="print"/>
          <a:stretch>
            <a:fillRect/>
          </a:stretch>
        </p:blipFill>
        <p:spPr>
          <a:xfrm>
            <a:off x="3198093" y="4803879"/>
            <a:ext cx="338629" cy="111815"/>
          </a:xfrm>
          <a:prstGeom prst="rect">
            <a:avLst/>
          </a:prstGeom>
        </p:spPr>
      </p:pic>
      <p:pic>
        <p:nvPicPr>
          <p:cNvPr id="14" name="object 14"/>
          <p:cNvPicPr/>
          <p:nvPr/>
        </p:nvPicPr>
        <p:blipFill>
          <a:blip r:embed="rId11" cstate="print"/>
          <a:stretch>
            <a:fillRect/>
          </a:stretch>
        </p:blipFill>
        <p:spPr>
          <a:xfrm>
            <a:off x="3742869" y="4725206"/>
            <a:ext cx="495892" cy="188677"/>
          </a:xfrm>
          <a:prstGeom prst="rect">
            <a:avLst/>
          </a:prstGeom>
        </p:spPr>
      </p:pic>
      <p:sp>
        <p:nvSpPr>
          <p:cNvPr id="15" name="object 15"/>
          <p:cNvSpPr/>
          <p:nvPr/>
        </p:nvSpPr>
        <p:spPr>
          <a:xfrm>
            <a:off x="7813028" y="4581682"/>
            <a:ext cx="0" cy="4827"/>
          </a:xfrm>
          <a:custGeom>
            <a:avLst/>
            <a:gdLst/>
            <a:ahLst/>
            <a:cxnLst/>
            <a:rect l="l" t="t" r="r" b="b"/>
            <a:pathLst>
              <a:path h="5079">
                <a:moveTo>
                  <a:pt x="-23555" y="2501"/>
                </a:moveTo>
                <a:lnTo>
                  <a:pt x="23555" y="2501"/>
                </a:lnTo>
              </a:path>
            </a:pathLst>
          </a:custGeom>
          <a:ln w="5002">
            <a:solidFill>
              <a:srgbClr val="7F7F7F"/>
            </a:solidFill>
          </a:ln>
        </p:spPr>
        <p:txBody>
          <a:bodyPr wrap="square" lIns="0" tIns="0" rIns="0" bIns="0" rtlCol="0"/>
          <a:lstStyle/>
          <a:p>
            <a:endParaRPr sz="1710"/>
          </a:p>
        </p:txBody>
      </p:sp>
      <p:pic>
        <p:nvPicPr>
          <p:cNvPr id="16" name="object 16"/>
          <p:cNvPicPr/>
          <p:nvPr/>
        </p:nvPicPr>
        <p:blipFill>
          <a:blip r:embed="rId12" cstate="print"/>
          <a:stretch>
            <a:fillRect/>
          </a:stretch>
        </p:blipFill>
        <p:spPr>
          <a:xfrm>
            <a:off x="3508453" y="2114861"/>
            <a:ext cx="4357227" cy="2174457"/>
          </a:xfrm>
          <a:prstGeom prst="rect">
            <a:avLst/>
          </a:prstGeom>
        </p:spPr>
      </p:pic>
      <p:pic>
        <p:nvPicPr>
          <p:cNvPr id="17" name="object 17"/>
          <p:cNvPicPr/>
          <p:nvPr/>
        </p:nvPicPr>
        <p:blipFill>
          <a:blip r:embed="rId13" cstate="print"/>
          <a:stretch>
            <a:fillRect/>
          </a:stretch>
        </p:blipFill>
        <p:spPr>
          <a:xfrm>
            <a:off x="4432452" y="4714478"/>
            <a:ext cx="579684" cy="563410"/>
          </a:xfrm>
          <a:prstGeom prst="rect">
            <a:avLst/>
          </a:prstGeom>
        </p:spPr>
      </p:pic>
      <p:pic>
        <p:nvPicPr>
          <p:cNvPr id="18" name="object 18"/>
          <p:cNvPicPr/>
          <p:nvPr/>
        </p:nvPicPr>
        <p:blipFill>
          <a:blip r:embed="rId14" cstate="print"/>
          <a:stretch>
            <a:fillRect/>
          </a:stretch>
        </p:blipFill>
        <p:spPr>
          <a:xfrm>
            <a:off x="3239579" y="5109541"/>
            <a:ext cx="296014" cy="92062"/>
          </a:xfrm>
          <a:prstGeom prst="rect">
            <a:avLst/>
          </a:prstGeom>
        </p:spPr>
      </p:pic>
      <p:pic>
        <p:nvPicPr>
          <p:cNvPr id="19" name="object 19"/>
          <p:cNvPicPr/>
          <p:nvPr/>
        </p:nvPicPr>
        <p:blipFill>
          <a:blip r:embed="rId15" cstate="print"/>
          <a:stretch>
            <a:fillRect/>
          </a:stretch>
        </p:blipFill>
        <p:spPr>
          <a:xfrm>
            <a:off x="3749678" y="5043114"/>
            <a:ext cx="670855" cy="195668"/>
          </a:xfrm>
          <a:prstGeom prst="rect">
            <a:avLst/>
          </a:prstGeom>
        </p:spPr>
      </p:pic>
      <p:pic>
        <p:nvPicPr>
          <p:cNvPr id="20" name="object 20"/>
          <p:cNvPicPr/>
          <p:nvPr/>
        </p:nvPicPr>
        <p:blipFill>
          <a:blip r:embed="rId16" cstate="print"/>
          <a:stretch>
            <a:fillRect/>
          </a:stretch>
        </p:blipFill>
        <p:spPr>
          <a:xfrm>
            <a:off x="5213865" y="5016090"/>
            <a:ext cx="338544" cy="219877"/>
          </a:xfrm>
          <a:prstGeom prst="rect">
            <a:avLst/>
          </a:prstGeom>
        </p:spPr>
      </p:pic>
      <p:sp>
        <p:nvSpPr>
          <p:cNvPr id="50" name="TextBox 49">
            <a:extLst>
              <a:ext uri="{FF2B5EF4-FFF2-40B4-BE49-F238E27FC236}">
                <a16:creationId xmlns:a16="http://schemas.microsoft.com/office/drawing/2014/main" id="{CD11EDAE-2F57-425F-8367-9E7433DC8B05}"/>
              </a:ext>
            </a:extLst>
          </p:cNvPr>
          <p:cNvSpPr txBox="1"/>
          <p:nvPr/>
        </p:nvSpPr>
        <p:spPr>
          <a:xfrm>
            <a:off x="3145997" y="6023663"/>
            <a:ext cx="5082138" cy="1200329"/>
          </a:xfrm>
          <a:prstGeom prst="rect">
            <a:avLst/>
          </a:prstGeom>
          <a:noFill/>
        </p:spPr>
        <p:txBody>
          <a:bodyPr wrap="square">
            <a:spAutoFit/>
          </a:bodyPr>
          <a:lstStyle/>
          <a:p>
            <a:r>
              <a:rPr lang="en-GB" sz="1800" spc="19" dirty="0">
                <a:latin typeface="Arial"/>
                <a:cs typeface="Arial"/>
              </a:rPr>
              <a:t>Slice (9, {sum} )</a:t>
            </a:r>
          </a:p>
          <a:p>
            <a:r>
              <a:rPr lang="en-GB" spc="19" dirty="0">
                <a:latin typeface="Arial"/>
                <a:cs typeface="Arial"/>
              </a:rPr>
              <a:t>= { n I reachable (n,9)}</a:t>
            </a:r>
          </a:p>
          <a:p>
            <a:r>
              <a:rPr lang="en-GB" spc="19" dirty="0">
                <a:latin typeface="Arial"/>
                <a:cs typeface="Arial"/>
              </a:rPr>
              <a:t>= {1,2,3,5,6,7,8,9}</a:t>
            </a:r>
          </a:p>
          <a:p>
            <a:endParaRPr lang="en-GB" dirty="0"/>
          </a:p>
        </p:txBody>
      </p:sp>
      <p:sp>
        <p:nvSpPr>
          <p:cNvPr id="55" name="Title 1">
            <a:extLst>
              <a:ext uri="{FF2B5EF4-FFF2-40B4-BE49-F238E27FC236}">
                <a16:creationId xmlns:a16="http://schemas.microsoft.com/office/drawing/2014/main" id="{C3E745B1-2F50-4B51-82A4-0A3DBF1C7C9F}"/>
              </a:ext>
            </a:extLst>
          </p:cNvPr>
          <p:cNvSpPr txBox="1">
            <a:spLocks/>
          </p:cNvSpPr>
          <p:nvPr/>
        </p:nvSpPr>
        <p:spPr>
          <a:xfrm>
            <a:off x="876300" y="264262"/>
            <a:ext cx="8407400" cy="507831"/>
          </a:xfrm>
          <a:prstGeom prst="rect">
            <a:avLst/>
          </a:prstGeom>
        </p:spPr>
        <p:txBody>
          <a:bodyPr/>
          <a:lstStyle>
            <a:lvl1pPr>
              <a:defRPr>
                <a:latin typeface="+mj-lt"/>
                <a:ea typeface="+mj-ea"/>
                <a:cs typeface="+mj-cs"/>
              </a:defRPr>
            </a:lvl1pPr>
          </a:lstStyle>
          <a:p>
            <a:pPr rtl="0"/>
            <a:r>
              <a:rPr lang="en-GB" sz="3300" kern="0" spc="-5">
                <a:solidFill>
                  <a:sysClr val="windowText" lastClr="000000"/>
                </a:solidFill>
              </a:rPr>
              <a:t>Program</a:t>
            </a:r>
            <a:r>
              <a:rPr lang="en-GB" sz="3300" kern="0" spc="-24">
                <a:solidFill>
                  <a:sysClr val="windowText" lastClr="000000"/>
                </a:solidFill>
              </a:rPr>
              <a:t> </a:t>
            </a:r>
            <a:r>
              <a:rPr lang="en-GB" sz="3300" kern="0" spc="10">
                <a:solidFill>
                  <a:sysClr val="windowText" lastClr="000000"/>
                </a:solidFill>
              </a:rPr>
              <a:t>Dependence</a:t>
            </a:r>
            <a:r>
              <a:rPr lang="en-GB" sz="3300" kern="0" spc="-19">
                <a:solidFill>
                  <a:sysClr val="windowText" lastClr="000000"/>
                </a:solidFill>
              </a:rPr>
              <a:t> </a:t>
            </a:r>
            <a:r>
              <a:rPr lang="en-GB" sz="3300" kern="0" spc="10">
                <a:solidFill>
                  <a:sysClr val="windowText" lastClr="000000"/>
                </a:solidFill>
              </a:rPr>
              <a:t>Graph: example</a:t>
            </a:r>
            <a:endParaRPr lang="en-GB" sz="3300" kern="0" dirty="0">
              <a:solidFill>
                <a:sysClr val="windowText" lastClr="00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a:extLst>
              <a:ext uri="{FF2B5EF4-FFF2-40B4-BE49-F238E27FC236}">
                <a16:creationId xmlns:a16="http://schemas.microsoft.com/office/drawing/2014/main" id="{782262FB-DA01-4C45-B565-8C4D257AEF71}"/>
              </a:ext>
            </a:extLst>
          </p:cNvPr>
          <p:cNvSpPr>
            <a:spLocks noGrp="1" noChangeArrowheads="1"/>
          </p:cNvSpPr>
          <p:nvPr>
            <p:ph type="ctrTitle"/>
          </p:nvPr>
        </p:nvSpPr>
        <p:spPr>
          <a:xfrm>
            <a:off x="1498600" y="381000"/>
            <a:ext cx="7620000" cy="3735290"/>
          </a:xfrm>
        </p:spPr>
        <p:txBody>
          <a:bodyPr/>
          <a:lstStyle/>
          <a:p>
            <a:r>
              <a:rPr lang="en-GB" spc="-242" dirty="0">
                <a:latin typeface="Times New Roman" panose="02020603050405020304" pitchFamily="18" charset="0"/>
                <a:cs typeface="Times New Roman" panose="02020603050405020304" pitchFamily="18" charset="0"/>
              </a:rPr>
              <a:t>Ch 4: Program Comprehension</a:t>
            </a:r>
            <a:br>
              <a:rPr lang="en-GB" spc="-242" dirty="0">
                <a:latin typeface="Times New Roman" panose="02020603050405020304" pitchFamily="18" charset="0"/>
                <a:cs typeface="Times New Roman" panose="02020603050405020304" pitchFamily="18" charset="0"/>
              </a:rPr>
            </a:br>
            <a:r>
              <a:rPr lang="en-GB" spc="-242" dirty="0">
                <a:latin typeface="Times New Roman" panose="02020603050405020304" pitchFamily="18" charset="0"/>
                <a:cs typeface="Times New Roman" panose="02020603050405020304" pitchFamily="18" charset="0"/>
              </a:rPr>
              <a:t> </a:t>
            </a:r>
            <a:br>
              <a:rPr lang="en-GB" spc="-242" dirty="0">
                <a:latin typeface="Times New Roman" panose="02020603050405020304" pitchFamily="18" charset="0"/>
                <a:cs typeface="Times New Roman" panose="02020603050405020304" pitchFamily="18" charset="0"/>
              </a:rPr>
            </a:br>
            <a:r>
              <a:rPr lang="en-GB" spc="-242" dirty="0">
                <a:latin typeface="Times New Roman" panose="02020603050405020304" pitchFamily="18" charset="0"/>
                <a:cs typeface="Times New Roman" panose="02020603050405020304" pitchFamily="18" charset="0"/>
              </a:rPr>
              <a:t>         </a:t>
            </a:r>
            <a:endParaRPr lang="en-GB" altLang="en-US" dirty="0"/>
          </a:p>
        </p:txBody>
      </p:sp>
      <p:sp>
        <p:nvSpPr>
          <p:cNvPr id="3" name="Subtitle 2">
            <a:extLst>
              <a:ext uri="{FF2B5EF4-FFF2-40B4-BE49-F238E27FC236}">
                <a16:creationId xmlns:a16="http://schemas.microsoft.com/office/drawing/2014/main" id="{050461F0-A720-47F7-9175-0486025EDEF0}"/>
              </a:ext>
            </a:extLst>
          </p:cNvPr>
          <p:cNvSpPr>
            <a:spLocks noGrp="1"/>
          </p:cNvSpPr>
          <p:nvPr>
            <p:ph type="subTitle" idx="1"/>
          </p:nvPr>
        </p:nvSpPr>
        <p:spPr>
          <a:xfrm>
            <a:off x="2565400" y="2248645"/>
            <a:ext cx="6865056" cy="3385542"/>
          </a:xfrm>
        </p:spPr>
        <p:txBody>
          <a:bodyPr/>
          <a:lstStyle/>
          <a:p>
            <a:r>
              <a:rPr lang="en-GB" sz="4400" b="1" spc="-5" dirty="0">
                <a:solidFill>
                  <a:srgbClr val="0070C0"/>
                </a:solidFill>
                <a:latin typeface="Times New Roman" panose="02020603050405020304" pitchFamily="18" charset="0"/>
                <a:cs typeface="Times New Roman" panose="02020603050405020304" pitchFamily="18" charset="0"/>
              </a:rPr>
              <a:t>Part 4</a:t>
            </a:r>
          </a:p>
          <a:p>
            <a:r>
              <a:rPr lang="en-GB" sz="4400" b="1" spc="-5" dirty="0">
                <a:solidFill>
                  <a:srgbClr val="0070C0"/>
                </a:solidFill>
                <a:latin typeface="Times New Roman" panose="02020603050405020304" pitchFamily="18" charset="0"/>
                <a:cs typeface="Times New Roman" panose="02020603050405020304" pitchFamily="18" charset="0"/>
              </a:rPr>
              <a:t>Program </a:t>
            </a:r>
            <a:r>
              <a:rPr lang="en-GB" sz="4400" b="1" dirty="0">
                <a:solidFill>
                  <a:srgbClr val="0070C0"/>
                </a:solidFill>
                <a:latin typeface="Times New Roman" panose="02020603050405020304" pitchFamily="18" charset="0"/>
                <a:cs typeface="Times New Roman" panose="02020603050405020304" pitchFamily="18" charset="0"/>
              </a:rPr>
              <a:t>Analysis </a:t>
            </a:r>
            <a:r>
              <a:rPr lang="en-GB" sz="4400" b="1" spc="5" dirty="0">
                <a:solidFill>
                  <a:srgbClr val="0070C0"/>
                </a:solidFill>
                <a:latin typeface="Times New Roman" panose="02020603050405020304" pitchFamily="18" charset="0"/>
                <a:cs typeface="Times New Roman" panose="02020603050405020304" pitchFamily="18" charset="0"/>
              </a:rPr>
              <a:t> </a:t>
            </a:r>
          </a:p>
          <a:p>
            <a:endParaRPr lang="en-GB" sz="4400" b="1" spc="5" dirty="0">
              <a:solidFill>
                <a:srgbClr val="0070C0"/>
              </a:solidFill>
              <a:latin typeface="Times New Roman" panose="02020603050405020304" pitchFamily="18" charset="0"/>
              <a:cs typeface="Times New Roman" panose="02020603050405020304" pitchFamily="18" charset="0"/>
            </a:endParaRPr>
          </a:p>
          <a:p>
            <a:r>
              <a:rPr lang="en-CA" sz="4400" b="1" spc="-5" dirty="0">
                <a:solidFill>
                  <a:srgbClr val="0070C0"/>
                </a:solidFill>
                <a:latin typeface="Times New Roman" panose="02020603050405020304" pitchFamily="18" charset="0"/>
                <a:cs typeface="Times New Roman" panose="02020603050405020304" pitchFamily="18" charset="0"/>
              </a:rPr>
              <a:t>Code  </a:t>
            </a:r>
            <a:r>
              <a:rPr lang="en-CA" altLang="en-US" sz="4400" b="1" spc="-5" dirty="0">
                <a:solidFill>
                  <a:srgbClr val="0070C0"/>
                </a:solidFill>
                <a:latin typeface="Times New Roman" panose="02020603050405020304" pitchFamily="18" charset="0"/>
                <a:cs typeface="Times New Roman" panose="02020603050405020304" pitchFamily="18" charset="0"/>
              </a:rPr>
              <a:t>Refactoring</a:t>
            </a:r>
            <a:br>
              <a:rPr lang="en-CA" altLang="en-US" sz="9600" dirty="0"/>
            </a:br>
            <a:endParaRPr lang="en-GB" sz="44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05444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a:extLst>
              <a:ext uri="{FF2B5EF4-FFF2-40B4-BE49-F238E27FC236}">
                <a16:creationId xmlns:a16="http://schemas.microsoft.com/office/drawing/2014/main" id="{CAF87474-06EA-4030-A43F-706DFFF65558}"/>
              </a:ext>
            </a:extLst>
          </p:cNvPr>
          <p:cNvSpPr>
            <a:spLocks noGrp="1"/>
          </p:cNvSpPr>
          <p:nvPr>
            <p:ph idx="1"/>
          </p:nvPr>
        </p:nvSpPr>
        <p:spPr bwMode="auto">
          <a:xfrm>
            <a:off x="278694" y="1524000"/>
            <a:ext cx="9602611" cy="42069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50800" rIns="101600" bIns="50800" numCol="1" anchor="t" anchorCtr="0" compatLnSpc="1">
            <a:prstTxWarp prst="textNoShape">
              <a:avLst/>
            </a:prstTxWarp>
            <a:spAutoFit/>
          </a:bodyPr>
          <a:lstStyle/>
          <a:p>
            <a:r>
              <a:rPr lang="en-CA" altLang="en-US" sz="2667" b="1" dirty="0">
                <a:latin typeface="Times New Roman" panose="02020603050405020304" pitchFamily="18" charset="0"/>
                <a:cs typeface="Times New Roman" panose="02020603050405020304" pitchFamily="18" charset="0"/>
              </a:rPr>
              <a:t>Definition: </a:t>
            </a:r>
            <a:r>
              <a:rPr lang="en-CA" altLang="en-US" sz="2667" dirty="0">
                <a:latin typeface="Times New Roman" panose="02020603050405020304" pitchFamily="18" charset="0"/>
                <a:cs typeface="Times New Roman" panose="02020603050405020304" pitchFamily="18" charset="0"/>
              </a:rPr>
              <a:t>Refactoring is a disciplined technique for restructuring an existing body of code, altering its internal structure without changing its external behavior. </a:t>
            </a:r>
          </a:p>
          <a:p>
            <a:endParaRPr lang="en-CA" altLang="en-US" sz="2667" dirty="0">
              <a:latin typeface="Times New Roman" panose="02020603050405020304" pitchFamily="18" charset="0"/>
              <a:cs typeface="Times New Roman" panose="02020603050405020304" pitchFamily="18" charset="0"/>
            </a:endParaRPr>
          </a:p>
          <a:p>
            <a:r>
              <a:rPr lang="en-CA" altLang="en-US" sz="2667" dirty="0">
                <a:latin typeface="Times New Roman" panose="02020603050405020304" pitchFamily="18" charset="0"/>
                <a:cs typeface="Times New Roman" panose="02020603050405020304" pitchFamily="18" charset="0"/>
              </a:rPr>
              <a:t>Refactoring does not fix bugs, but it may help find bugs. It may also reduce the further introduction of bugs by cleaning-up code. </a:t>
            </a:r>
          </a:p>
          <a:p>
            <a:endParaRPr lang="en-CA" altLang="en-US" sz="2667" dirty="0">
              <a:latin typeface="Times New Roman" panose="02020603050405020304" pitchFamily="18" charset="0"/>
              <a:cs typeface="Times New Roman" panose="02020603050405020304" pitchFamily="18" charset="0"/>
            </a:endParaRPr>
          </a:p>
          <a:p>
            <a:endParaRPr lang="en-CA" altLang="en-US" sz="2667" dirty="0">
              <a:latin typeface="Times New Roman" panose="02020603050405020304" pitchFamily="18" charset="0"/>
              <a:cs typeface="Times New Roman" panose="02020603050405020304" pitchFamily="18" charset="0"/>
            </a:endParaRPr>
          </a:p>
          <a:p>
            <a:r>
              <a:rPr lang="en-CA" altLang="en-US" sz="2667" dirty="0">
                <a:latin typeface="Times New Roman" panose="02020603050405020304" pitchFamily="18" charset="0"/>
                <a:cs typeface="Times New Roman" panose="02020603050405020304" pitchFamily="18" charset="0"/>
              </a:rPr>
              <a:t>It is an essential part of agile software development such as Extreme Programming or incremental development. </a:t>
            </a:r>
            <a:endParaRPr lang="en-CA" altLang="en-US"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D69D82DD-D1A7-4F15-9413-16C7E3CEF991}"/>
              </a:ext>
            </a:extLst>
          </p:cNvPr>
          <p:cNvSpPr>
            <a:spLocks noGrp="1"/>
          </p:cNvSpPr>
          <p:nvPr>
            <p:ph type="title"/>
          </p:nvPr>
        </p:nvSpPr>
        <p:spPr>
          <a:xfrm>
            <a:off x="199320" y="199320"/>
            <a:ext cx="9773708" cy="738664"/>
          </a:xfrm>
        </p:spPr>
        <p:txBody>
          <a:bodyPr/>
          <a:lstStyle/>
          <a:p>
            <a:pPr>
              <a:defRPr/>
            </a:pPr>
            <a:r>
              <a:rPr lang="en-CA" dirty="0"/>
              <a:t>Refactoring: what is it? </a:t>
            </a:r>
          </a:p>
        </p:txBody>
      </p:sp>
      <p:sp>
        <p:nvSpPr>
          <p:cNvPr id="7172" name="Footer Placeholder 3">
            <a:extLst>
              <a:ext uri="{FF2B5EF4-FFF2-40B4-BE49-F238E27FC236}">
                <a16:creationId xmlns:a16="http://schemas.microsoft.com/office/drawing/2014/main" id="{4C8CE862-E231-4448-A358-2B3CCAD522B5}"/>
              </a:ext>
            </a:extLst>
          </p:cNvPr>
          <p:cNvSpPr>
            <a:spLocks noGrp="1"/>
          </p:cNvSpPr>
          <p:nvPr>
            <p:ph type="ftr" sz="quarter" idx="10"/>
          </p:nvPr>
        </p:nvSpPr>
        <p:spPr bwMode="auto">
          <a:xfrm>
            <a:off x="7308850" y="6704013"/>
            <a:ext cx="18923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CA"/>
              <a:t>Joey Paquet, 2006-2014</a:t>
            </a:r>
            <a:endParaRPr lang="en-US" altLang="en-US" sz="1333">
              <a:solidFill>
                <a:schemeClr val="bg1"/>
              </a:solidFill>
              <a:latin typeface="Calibri Light" panose="020F0302020204030204" pitchFamily="34" charset="0"/>
            </a:endParaRPr>
          </a:p>
        </p:txBody>
      </p:sp>
      <p:sp>
        <p:nvSpPr>
          <p:cNvPr id="7173" name="Slide Number Placeholder 4">
            <a:extLst>
              <a:ext uri="{FF2B5EF4-FFF2-40B4-BE49-F238E27FC236}">
                <a16:creationId xmlns:a16="http://schemas.microsoft.com/office/drawing/2014/main" id="{04EEDFCB-41AF-4875-ADCC-369CE8603941}"/>
              </a:ext>
            </a:extLst>
          </p:cNvPr>
          <p:cNvSpPr>
            <a:spLocks noGrp="1"/>
          </p:cNvSpPr>
          <p:nvPr>
            <p:ph type="sldNum" sz="quarter" idx="11"/>
          </p:nvPr>
        </p:nvSpPr>
        <p:spPr bwMode="auto">
          <a:xfrm>
            <a:off x="8001000" y="26988"/>
            <a:ext cx="10668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fld id="{1A2D920D-0FAD-4C73-A71A-87E2503F0427}" type="slidenum">
              <a:rPr lang="en-US" altLang="en-US" smtClean="0"/>
              <a:pPr/>
              <a:t>39</a:t>
            </a:fld>
            <a:endParaRPr lang="en-US" altLang="en-US" sz="1333">
              <a:solidFill>
                <a:schemeClr val="bg1"/>
              </a:solidFill>
              <a:latin typeface="Calibri Light" panose="020F0302020204030204" pitchFamily="34" charset="0"/>
            </a:endParaRPr>
          </a:p>
        </p:txBody>
      </p:sp>
      <p:sp>
        <p:nvSpPr>
          <p:cNvPr id="7174" name="Date Placeholder 5">
            <a:extLst>
              <a:ext uri="{FF2B5EF4-FFF2-40B4-BE49-F238E27FC236}">
                <a16:creationId xmlns:a16="http://schemas.microsoft.com/office/drawing/2014/main" id="{C8A86BB5-64F9-4E36-B8BC-FECA0E47454B}"/>
              </a:ext>
            </a:extLst>
          </p:cNvPr>
          <p:cNvSpPr>
            <a:spLocks noGrp="1"/>
          </p:cNvSpPr>
          <p:nvPr>
            <p:ph type="dt" sz="quarter" idx="12"/>
          </p:nvPr>
        </p:nvSpPr>
        <p:spPr bwMode="auto">
          <a:xfrm>
            <a:off x="92075" y="26988"/>
            <a:ext cx="5122863"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rgbClr val="FFFFFF"/>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US" altLang="en-US"/>
              <a:t>SOEN 6441 - Advanced Programming Practices</a:t>
            </a:r>
            <a:endParaRPr lang="en-US" altLang="en-US" sz="1333">
              <a:solidFill>
                <a:srgbClr val="FFFFFF"/>
              </a:solidFill>
              <a:latin typeface="Calibri Light" panose="020F03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C98B728F-DBDE-4BD5-AE73-1C4A573C5B7C}"/>
              </a:ext>
            </a:extLst>
          </p:cNvPr>
          <p:cNvSpPr>
            <a:spLocks noGrp="1" noChangeArrowheads="1"/>
          </p:cNvSpPr>
          <p:nvPr>
            <p:ph type="title"/>
          </p:nvPr>
        </p:nvSpPr>
        <p:spPr/>
        <p:txBody>
          <a:bodyPr/>
          <a:lstStyle/>
          <a:p>
            <a:pPr algn="l"/>
            <a:r>
              <a:rPr lang="en-US" altLang="en-US" dirty="0"/>
              <a:t>Introduction</a:t>
            </a:r>
            <a:endParaRPr lang="en-US" altLang="en-US" sz="3556" dirty="0"/>
          </a:p>
        </p:txBody>
      </p:sp>
      <p:sp>
        <p:nvSpPr>
          <p:cNvPr id="82947" name="Rectangle 3">
            <a:extLst>
              <a:ext uri="{FF2B5EF4-FFF2-40B4-BE49-F238E27FC236}">
                <a16:creationId xmlns:a16="http://schemas.microsoft.com/office/drawing/2014/main" id="{E021054E-3964-401A-A365-D2007052997B}"/>
              </a:ext>
            </a:extLst>
          </p:cNvPr>
          <p:cNvSpPr>
            <a:spLocks noGrp="1" noChangeArrowheads="1"/>
          </p:cNvSpPr>
          <p:nvPr>
            <p:ph type="body" idx="1"/>
          </p:nvPr>
        </p:nvSpPr>
        <p:spPr>
          <a:xfrm>
            <a:off x="279400" y="1672142"/>
            <a:ext cx="8982709" cy="3231654"/>
          </a:xfrm>
        </p:spPr>
        <p:txBody>
          <a:bodyPr/>
          <a:lstStyle/>
          <a:p>
            <a:pPr lvl="1">
              <a:lnSpc>
                <a:spcPct val="80000"/>
              </a:lnSpc>
            </a:pPr>
            <a:r>
              <a:rPr lang="en-US" altLang="en-US" sz="2400" b="1" dirty="0">
                <a:solidFill>
                  <a:schemeClr val="tx1"/>
                </a:solidFill>
                <a:latin typeface="Times New Roman" panose="02020603050405020304" pitchFamily="18" charset="0"/>
                <a:ea typeface="PMingLiU" panose="02020500000000000000" pitchFamily="18" charset="-120"/>
                <a:cs typeface="Times New Roman" panose="02020603050405020304" pitchFamily="18" charset="0"/>
              </a:rPr>
              <a:t>Goals:-</a:t>
            </a:r>
          </a:p>
          <a:p>
            <a:pPr marL="914400" lvl="1" indent="-457200">
              <a:lnSpc>
                <a:spcPct val="80000"/>
              </a:lnSpc>
              <a:buFontTx/>
              <a:buChar char="-"/>
            </a:pPr>
            <a:endParaRPr lang="en-US" altLang="en-US" sz="2400" dirty="0">
              <a:solidFill>
                <a:schemeClr val="tx1"/>
              </a:solidFill>
              <a:latin typeface="Times New Roman" panose="02020603050405020304" pitchFamily="18" charset="0"/>
              <a:ea typeface="PMingLiU" panose="02020500000000000000" pitchFamily="18" charset="-120"/>
              <a:cs typeface="Times New Roman" panose="02020603050405020304" pitchFamily="18" charset="0"/>
            </a:endParaRPr>
          </a:p>
          <a:p>
            <a:pPr marL="914400" lvl="1" indent="-457200">
              <a:lnSpc>
                <a:spcPct val="80000"/>
              </a:lnSpc>
              <a:buFontTx/>
              <a:buChar char="-"/>
            </a:pPr>
            <a:r>
              <a:rPr lang="en-US" altLang="en-US" sz="2400" dirty="0">
                <a:solidFill>
                  <a:schemeClr val="tx1"/>
                </a:solidFill>
                <a:latin typeface="Times New Roman" panose="02020603050405020304" pitchFamily="18" charset="0"/>
                <a:ea typeface="PMingLiU" panose="02020500000000000000" pitchFamily="18" charset="-120"/>
                <a:cs typeface="Times New Roman" panose="02020603050405020304" pitchFamily="18" charset="0"/>
              </a:rPr>
              <a:t>Debug your thousands lines of code easily by reducing the complexity of the program.</a:t>
            </a:r>
          </a:p>
          <a:p>
            <a:pPr marL="914400" lvl="1" indent="-457200">
              <a:lnSpc>
                <a:spcPct val="80000"/>
              </a:lnSpc>
              <a:buFontTx/>
              <a:buChar char="-"/>
            </a:pPr>
            <a:endParaRPr lang="en-US" altLang="en-US" sz="2400" dirty="0">
              <a:solidFill>
                <a:schemeClr val="tx1"/>
              </a:solidFill>
              <a:latin typeface="Times New Roman" panose="02020603050405020304" pitchFamily="18" charset="0"/>
              <a:ea typeface="PMingLiU" panose="02020500000000000000" pitchFamily="18" charset="-120"/>
              <a:cs typeface="Times New Roman" panose="02020603050405020304" pitchFamily="18" charset="0"/>
            </a:endParaRPr>
          </a:p>
          <a:p>
            <a:pPr marL="914400" lvl="1" indent="-457200">
              <a:lnSpc>
                <a:spcPct val="80000"/>
              </a:lnSpc>
              <a:buFontTx/>
              <a:buChar char="-"/>
            </a:pPr>
            <a:r>
              <a:rPr lang="en-US" altLang="en-US" sz="2400" dirty="0">
                <a:solidFill>
                  <a:schemeClr val="tx1"/>
                </a:solidFill>
                <a:latin typeface="Times New Roman" panose="02020603050405020304" pitchFamily="18" charset="0"/>
                <a:ea typeface="PMingLiU" panose="02020500000000000000" pitchFamily="18" charset="-120"/>
                <a:cs typeface="Times New Roman" panose="02020603050405020304" pitchFamily="18" charset="0"/>
              </a:rPr>
              <a:t>Write a robust program before testing your code.</a:t>
            </a:r>
          </a:p>
          <a:p>
            <a:pPr marL="914400" lvl="1" indent="-457200">
              <a:lnSpc>
                <a:spcPct val="80000"/>
              </a:lnSpc>
              <a:buFontTx/>
              <a:buChar char="-"/>
            </a:pPr>
            <a:endParaRPr lang="en-US" altLang="en-US" sz="2400" dirty="0">
              <a:solidFill>
                <a:schemeClr val="tx1"/>
              </a:solidFill>
              <a:latin typeface="Times New Roman" panose="02020603050405020304" pitchFamily="18" charset="0"/>
              <a:ea typeface="PMingLiU" panose="02020500000000000000" pitchFamily="18" charset="-120"/>
              <a:cs typeface="Times New Roman" panose="02020603050405020304" pitchFamily="18" charset="0"/>
            </a:endParaRPr>
          </a:p>
          <a:p>
            <a:pPr marL="914400" lvl="1" indent="-457200">
              <a:lnSpc>
                <a:spcPct val="80000"/>
              </a:lnSpc>
              <a:buFontTx/>
              <a:buChar char="-"/>
            </a:pPr>
            <a:r>
              <a:rPr lang="en-US" altLang="en-US" sz="2400" dirty="0">
                <a:solidFill>
                  <a:schemeClr val="tx1"/>
                </a:solidFill>
                <a:latin typeface="Times New Roman" panose="02020603050405020304" pitchFamily="18" charset="0"/>
                <a:ea typeface="PMingLiU" panose="02020500000000000000" pitchFamily="18" charset="-120"/>
                <a:cs typeface="Times New Roman" panose="02020603050405020304" pitchFamily="18" charset="0"/>
              </a:rPr>
              <a:t>Save your regression testing time by limiting the tests to only those that exercise the changed code.</a:t>
            </a:r>
          </a:p>
          <a:p>
            <a:pPr marL="914400" lvl="1" indent="-457200">
              <a:lnSpc>
                <a:spcPct val="80000"/>
              </a:lnSpc>
              <a:buFontTx/>
              <a:buChar char="-"/>
            </a:pPr>
            <a:endParaRPr lang="en-US" altLang="en-US" sz="2400" dirty="0">
              <a:solidFill>
                <a:schemeClr val="tx1"/>
              </a:solidFill>
              <a:latin typeface="Times New Roman" panose="02020603050405020304" pitchFamily="18" charset="0"/>
              <a:ea typeface="PMingLiU" panose="02020500000000000000" pitchFamily="18" charset="-120"/>
              <a:cs typeface="Times New Roman" panose="02020603050405020304" pitchFamily="18" charset="0"/>
            </a:endParaRPr>
          </a:p>
          <a:p>
            <a:pPr>
              <a:buFontTx/>
              <a:buNone/>
            </a:pPr>
            <a:endParaRPr lang="en-US"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9A7DA076-CA42-44CE-97D1-EDBBDDF74222}"/>
              </a:ext>
            </a:extLst>
          </p:cNvPr>
          <p:cNvSpPr>
            <a:spLocks noGrp="1"/>
          </p:cNvSpPr>
          <p:nvPr>
            <p:ph type="title"/>
          </p:nvPr>
        </p:nvSpPr>
        <p:spPr>
          <a:xfrm>
            <a:off x="612069" y="457200"/>
            <a:ext cx="8935861" cy="738664"/>
          </a:xfrm>
        </p:spPr>
        <p:txBody>
          <a:bodyPr/>
          <a:lstStyle/>
          <a:p>
            <a:pPr eaLnBrk="1" hangingPunct="1"/>
            <a:r>
              <a:rPr lang="en-US" altLang="en-US" dirty="0">
                <a:ea typeface="ＭＳ Ｐゴシック" panose="020B0600070205080204" pitchFamily="34" charset="-128"/>
              </a:rPr>
              <a:t>Refactoring</a:t>
            </a:r>
          </a:p>
        </p:txBody>
      </p:sp>
      <p:sp>
        <p:nvSpPr>
          <p:cNvPr id="19459" name="Content Placeholder 2">
            <a:extLst>
              <a:ext uri="{FF2B5EF4-FFF2-40B4-BE49-F238E27FC236}">
                <a16:creationId xmlns:a16="http://schemas.microsoft.com/office/drawing/2014/main" id="{F4823280-D834-4243-9F87-BEF6738F716B}"/>
              </a:ext>
            </a:extLst>
          </p:cNvPr>
          <p:cNvSpPr>
            <a:spLocks noGrp="1"/>
          </p:cNvSpPr>
          <p:nvPr>
            <p:ph idx="1"/>
          </p:nvPr>
        </p:nvSpPr>
        <p:spPr>
          <a:xfrm>
            <a:off x="508000" y="1600200"/>
            <a:ext cx="8935861" cy="3231654"/>
          </a:xfrm>
        </p:spPr>
        <p:txBody>
          <a:bodyPr/>
          <a:lstStyle/>
          <a:p>
            <a:pPr marL="457200" indent="-457200" algn="just" eaLnBrk="1" hangingPunct="1">
              <a:buFont typeface="Arial" panose="020B0604020202020204" pitchFamily="34" charset="0"/>
              <a:buChar char="•"/>
            </a:pPr>
            <a:r>
              <a:rPr lang="en-US" altLang="en-US" sz="3000" dirty="0">
                <a:latin typeface="Times New Roman" panose="02020603050405020304" pitchFamily="18" charset="0"/>
                <a:ea typeface="ＭＳ Ｐゴシック" panose="020B0600070205080204" pitchFamily="34" charset="-128"/>
                <a:cs typeface="Times New Roman" panose="02020603050405020304" pitchFamily="18" charset="0"/>
              </a:rPr>
              <a:t>Definition: Refactoring modifies software to improve its readability, maintainability, and extensibility without changing what it actually does.</a:t>
            </a:r>
          </a:p>
          <a:p>
            <a:pPr marL="457200" indent="-457200" algn="just" eaLnBrk="1" hangingPunct="1">
              <a:buFont typeface="Arial" panose="020B0604020202020204" pitchFamily="34" charset="0"/>
              <a:buChar char="•"/>
            </a:pPr>
            <a:endParaRPr lang="en-US" altLang="en-US" sz="30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457200" indent="-457200" algn="just" eaLnBrk="1" hangingPunct="1">
              <a:buFont typeface="Arial" panose="020B0604020202020204" pitchFamily="34" charset="0"/>
              <a:buChar char="•"/>
            </a:pPr>
            <a:r>
              <a:rPr lang="en-US" altLang="en-US" sz="3000" dirty="0">
                <a:latin typeface="Times New Roman" panose="02020603050405020304" pitchFamily="18" charset="0"/>
                <a:ea typeface="ＭＳ Ｐゴシック" panose="020B0600070205080204" pitchFamily="34" charset="-128"/>
                <a:cs typeface="Times New Roman" panose="02020603050405020304" pitchFamily="18" charset="0"/>
              </a:rPr>
              <a:t>External behavior does NOT change</a:t>
            </a:r>
          </a:p>
          <a:p>
            <a:pPr marL="457200" indent="-457200" algn="just" eaLnBrk="1" hangingPunct="1">
              <a:buFont typeface="Arial" panose="020B0604020202020204" pitchFamily="34" charset="0"/>
              <a:buChar char="•"/>
            </a:pPr>
            <a:endParaRPr lang="en-US" altLang="en-US" sz="30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457200" indent="-457200" algn="just" eaLnBrk="1" hangingPunct="1">
              <a:buFont typeface="Arial" panose="020B0604020202020204" pitchFamily="34" charset="0"/>
              <a:buChar char="•"/>
            </a:pPr>
            <a:r>
              <a:rPr lang="en-US" altLang="en-US" sz="3000" dirty="0">
                <a:latin typeface="Times New Roman" panose="02020603050405020304" pitchFamily="18" charset="0"/>
                <a:ea typeface="ＭＳ Ｐゴシック" panose="020B0600070205080204" pitchFamily="34" charset="-128"/>
                <a:cs typeface="Times New Roman" panose="02020603050405020304" pitchFamily="18" charset="0"/>
              </a:rPr>
              <a:t>Internal structure is improved</a:t>
            </a:r>
          </a:p>
        </p:txBody>
      </p:sp>
      <p:sp>
        <p:nvSpPr>
          <p:cNvPr id="6" name="Content Placeholder 2">
            <a:extLst>
              <a:ext uri="{FF2B5EF4-FFF2-40B4-BE49-F238E27FC236}">
                <a16:creationId xmlns:a16="http://schemas.microsoft.com/office/drawing/2014/main" id="{60542F73-712C-4A74-80AA-45BDB43D9D27}"/>
              </a:ext>
            </a:extLst>
          </p:cNvPr>
          <p:cNvSpPr txBox="1">
            <a:spLocks/>
          </p:cNvSpPr>
          <p:nvPr/>
        </p:nvSpPr>
        <p:spPr>
          <a:xfrm>
            <a:off x="393699" y="5777805"/>
            <a:ext cx="9372600" cy="1384995"/>
          </a:xfrm>
          <a:prstGeom prst="rect">
            <a:avLst/>
          </a:prstGeom>
        </p:spPr>
        <p:txBody>
          <a:bodyPr wrap="square" lIns="0" tIns="0" rIns="0" bIns="0">
            <a:sp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457200" indent="-457200" algn="just">
              <a:buFont typeface="Arial" panose="020B0604020202020204" pitchFamily="34" charset="0"/>
              <a:buChar char="•"/>
            </a:pPr>
            <a:r>
              <a:rPr lang="en-US" altLang="en-US" sz="3000" dirty="0">
                <a:latin typeface="Times New Roman" panose="02020603050405020304" pitchFamily="18" charset="0"/>
                <a:ea typeface="ＭＳ Ｐゴシック" panose="020B0600070205080204" pitchFamily="34" charset="-128"/>
                <a:cs typeface="Times New Roman" panose="02020603050405020304" pitchFamily="18" charset="0"/>
              </a:rPr>
              <a:t>The goal of refactoring is NOT to add new functionality</a:t>
            </a:r>
          </a:p>
          <a:p>
            <a:pPr marL="457200" indent="-457200" algn="just">
              <a:buFont typeface="Arial" panose="020B0604020202020204" pitchFamily="34" charset="0"/>
              <a:buChar char="•"/>
            </a:pPr>
            <a:r>
              <a:rPr lang="en-US" altLang="en-US" sz="3000" dirty="0">
                <a:latin typeface="Times New Roman" panose="02020603050405020304" pitchFamily="18" charset="0"/>
                <a:ea typeface="ＭＳ Ｐゴシック" panose="020B0600070205080204" pitchFamily="34" charset="-128"/>
                <a:cs typeface="Times New Roman" panose="02020603050405020304" pitchFamily="18" charset="0"/>
              </a:rPr>
              <a:t>The goal is refactoring is to make code easier to maintain in the future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1">
            <a:extLst>
              <a:ext uri="{FF2B5EF4-FFF2-40B4-BE49-F238E27FC236}">
                <a16:creationId xmlns:a16="http://schemas.microsoft.com/office/drawing/2014/main" id="{CC78DBEE-4435-4FEF-9EF6-7072834B80CD}"/>
              </a:ext>
            </a:extLst>
          </p:cNvPr>
          <p:cNvSpPr>
            <a:spLocks noGrp="1"/>
          </p:cNvSpPr>
          <p:nvPr>
            <p:ph idx="1"/>
          </p:nvPr>
        </p:nvSpPr>
        <p:spPr bwMode="auto">
          <a:xfrm>
            <a:off x="278694" y="1317199"/>
            <a:ext cx="9602611" cy="50277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50800" rIns="101600" bIns="50800" numCol="1" anchor="t" anchorCtr="0" compatLnSpc="1">
            <a:prstTxWarp prst="textNoShape">
              <a:avLst/>
            </a:prstTxWarp>
            <a:spAutoFit/>
          </a:bodyPr>
          <a:lstStyle/>
          <a:p>
            <a:r>
              <a:rPr lang="en-CA" altLang="en-US" sz="2667" dirty="0">
                <a:latin typeface="Times New Roman" panose="02020603050405020304" pitchFamily="18" charset="0"/>
                <a:cs typeface="Times New Roman" panose="02020603050405020304" pitchFamily="18" charset="0"/>
              </a:rPr>
              <a:t>Refactoring ought to be done continuously as “bad smells” are encountered during programming. </a:t>
            </a:r>
          </a:p>
          <a:p>
            <a:endParaRPr lang="en-CA" altLang="en-US" sz="2667" dirty="0">
              <a:latin typeface="Times New Roman" panose="02020603050405020304" pitchFamily="18" charset="0"/>
              <a:cs typeface="Times New Roman" panose="02020603050405020304" pitchFamily="18" charset="0"/>
            </a:endParaRPr>
          </a:p>
          <a:p>
            <a:r>
              <a:rPr lang="en-CA" altLang="en-US" sz="2667" dirty="0">
                <a:latin typeface="Times New Roman" panose="02020603050405020304" pitchFamily="18" charset="0"/>
                <a:cs typeface="Times New Roman" panose="02020603050405020304" pitchFamily="18" charset="0"/>
              </a:rPr>
              <a:t>“Bad smells” or “anti-patterns” are portions of design or code that are characterized as potentially confusing and identifies as refactoring targets.</a:t>
            </a:r>
          </a:p>
          <a:p>
            <a:endParaRPr lang="en-CA" altLang="en-US" sz="2667" dirty="0">
              <a:latin typeface="Times New Roman" panose="02020603050405020304" pitchFamily="18" charset="0"/>
              <a:cs typeface="Times New Roman" panose="02020603050405020304" pitchFamily="18" charset="0"/>
            </a:endParaRPr>
          </a:p>
          <a:p>
            <a:r>
              <a:rPr lang="en-CA" altLang="en-US" sz="2667" dirty="0">
                <a:latin typeface="Times New Roman" panose="02020603050405020304" pitchFamily="18" charset="0"/>
                <a:cs typeface="Times New Roman" panose="02020603050405020304" pitchFamily="18" charset="0"/>
              </a:rPr>
              <a:t>More importantly, when using iterative development, a major refactoring stage should precede the beginning of the development of a new build. This will remove slight design problems and ease the addition of further functionality. </a:t>
            </a:r>
          </a:p>
          <a:p>
            <a:endParaRPr lang="en-CA" altLang="en-US" sz="2667"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2CC37F76-493D-458C-838F-051DFB3D9A44}"/>
              </a:ext>
            </a:extLst>
          </p:cNvPr>
          <p:cNvSpPr>
            <a:spLocks noGrp="1"/>
          </p:cNvSpPr>
          <p:nvPr>
            <p:ph type="title"/>
          </p:nvPr>
        </p:nvSpPr>
        <p:spPr>
          <a:xfrm>
            <a:off x="242143" y="294217"/>
            <a:ext cx="9773708" cy="738664"/>
          </a:xfrm>
        </p:spPr>
        <p:txBody>
          <a:bodyPr/>
          <a:lstStyle/>
          <a:p>
            <a:pPr>
              <a:defRPr/>
            </a:pPr>
            <a:r>
              <a:rPr lang="en-CA" dirty="0"/>
              <a:t>Refactoring: when?</a:t>
            </a:r>
          </a:p>
        </p:txBody>
      </p:sp>
      <p:sp>
        <p:nvSpPr>
          <p:cNvPr id="8196" name="Footer Placeholder 3">
            <a:extLst>
              <a:ext uri="{FF2B5EF4-FFF2-40B4-BE49-F238E27FC236}">
                <a16:creationId xmlns:a16="http://schemas.microsoft.com/office/drawing/2014/main" id="{4817998D-3A04-481B-84AF-1CF1D24E259A}"/>
              </a:ext>
            </a:extLst>
          </p:cNvPr>
          <p:cNvSpPr>
            <a:spLocks noGrp="1"/>
          </p:cNvSpPr>
          <p:nvPr>
            <p:ph type="ftr" sz="quarter" idx="10"/>
          </p:nvPr>
        </p:nvSpPr>
        <p:spPr bwMode="auto">
          <a:xfrm>
            <a:off x="7308850" y="6704013"/>
            <a:ext cx="18923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CA"/>
              <a:t>Joey Paquet, 2006-2014</a:t>
            </a:r>
            <a:endParaRPr lang="en-US" altLang="en-US" sz="1333">
              <a:solidFill>
                <a:schemeClr val="bg1"/>
              </a:solidFill>
              <a:latin typeface="Calibri Light" panose="020F0302020204030204" pitchFamily="34" charset="0"/>
            </a:endParaRPr>
          </a:p>
        </p:txBody>
      </p:sp>
      <p:sp>
        <p:nvSpPr>
          <p:cNvPr id="8197" name="Slide Number Placeholder 4">
            <a:extLst>
              <a:ext uri="{FF2B5EF4-FFF2-40B4-BE49-F238E27FC236}">
                <a16:creationId xmlns:a16="http://schemas.microsoft.com/office/drawing/2014/main" id="{B324B3A2-DCF8-431A-BB4F-AA445F08EF1B}"/>
              </a:ext>
            </a:extLst>
          </p:cNvPr>
          <p:cNvSpPr>
            <a:spLocks noGrp="1"/>
          </p:cNvSpPr>
          <p:nvPr>
            <p:ph type="sldNum" sz="quarter" idx="11"/>
          </p:nvPr>
        </p:nvSpPr>
        <p:spPr bwMode="auto">
          <a:xfrm>
            <a:off x="8001000" y="26988"/>
            <a:ext cx="10668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fld id="{1A2D920D-0FAD-4C73-A71A-87E2503F0427}" type="slidenum">
              <a:rPr lang="en-US" altLang="en-US" smtClean="0"/>
              <a:pPr/>
              <a:t>41</a:t>
            </a:fld>
            <a:endParaRPr lang="en-US" altLang="en-US" sz="1333">
              <a:solidFill>
                <a:schemeClr val="bg1"/>
              </a:solidFill>
              <a:latin typeface="Calibri Light" panose="020F0302020204030204" pitchFamily="34" charset="0"/>
            </a:endParaRPr>
          </a:p>
        </p:txBody>
      </p:sp>
      <p:sp>
        <p:nvSpPr>
          <p:cNvPr id="8198" name="Date Placeholder 5">
            <a:extLst>
              <a:ext uri="{FF2B5EF4-FFF2-40B4-BE49-F238E27FC236}">
                <a16:creationId xmlns:a16="http://schemas.microsoft.com/office/drawing/2014/main" id="{A4460AA9-B0C6-4AB0-9B70-0DC5B7CCE0DD}"/>
              </a:ext>
            </a:extLst>
          </p:cNvPr>
          <p:cNvSpPr>
            <a:spLocks noGrp="1"/>
          </p:cNvSpPr>
          <p:nvPr>
            <p:ph type="dt" sz="quarter" idx="12"/>
          </p:nvPr>
        </p:nvSpPr>
        <p:spPr bwMode="auto">
          <a:xfrm>
            <a:off x="92075" y="26988"/>
            <a:ext cx="5122863"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rgbClr val="FFFFFF"/>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US" altLang="en-US"/>
              <a:t>SOEN 6441 - Advanced Programming Practices</a:t>
            </a:r>
            <a:endParaRPr lang="en-US" altLang="en-US" sz="1333">
              <a:solidFill>
                <a:srgbClr val="FFFFFF"/>
              </a:solidFill>
              <a:latin typeface="Calibri Light" panose="020F0302020204030204"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1">
            <a:extLst>
              <a:ext uri="{FF2B5EF4-FFF2-40B4-BE49-F238E27FC236}">
                <a16:creationId xmlns:a16="http://schemas.microsoft.com/office/drawing/2014/main" id="{CD43064B-11AE-4F0F-918F-793328DA753A}"/>
              </a:ext>
            </a:extLst>
          </p:cNvPr>
          <p:cNvSpPr>
            <a:spLocks noGrp="1"/>
          </p:cNvSpPr>
          <p:nvPr>
            <p:ph idx="1"/>
          </p:nvPr>
        </p:nvSpPr>
        <p:spPr bwMode="auto">
          <a:xfrm>
            <a:off x="92075" y="1828800"/>
            <a:ext cx="9602611" cy="527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50800" rIns="101600" bIns="50800" numCol="1" anchor="t" anchorCtr="0" compatLnSpc="1">
            <a:prstTxWarp prst="textNoShape">
              <a:avLst/>
            </a:prstTxWarp>
            <a:spAutoFit/>
          </a:bodyPr>
          <a:lstStyle/>
          <a:p>
            <a:r>
              <a:rPr lang="en-CA" altLang="en-US" sz="2800" dirty="0">
                <a:latin typeface="Times New Roman" panose="02020603050405020304" pitchFamily="18" charset="0"/>
                <a:cs typeface="Times New Roman" panose="02020603050405020304" pitchFamily="18" charset="0"/>
              </a:rPr>
              <a:t>Refactoring is usually done to: </a:t>
            </a:r>
          </a:p>
          <a:p>
            <a:pPr lvl="1"/>
            <a:r>
              <a:rPr lang="en-CA" altLang="en-US" sz="2800" dirty="0">
                <a:latin typeface="Times New Roman" panose="02020603050405020304" pitchFamily="18" charset="0"/>
                <a:cs typeface="Times New Roman" panose="02020603050405020304" pitchFamily="18" charset="0"/>
              </a:rPr>
              <a:t>Improve quality</a:t>
            </a:r>
          </a:p>
          <a:p>
            <a:pPr marL="1371600" lvl="2" indent="-457200">
              <a:buFont typeface="Arial" panose="020B0604020202020204" pitchFamily="34" charset="0"/>
              <a:buChar char="•"/>
            </a:pPr>
            <a:r>
              <a:rPr lang="en-CA" altLang="en-US" sz="2800" dirty="0">
                <a:latin typeface="Times New Roman" panose="02020603050405020304" pitchFamily="18" charset="0"/>
                <a:cs typeface="Times New Roman" panose="02020603050405020304" pitchFamily="18" charset="0"/>
              </a:rPr>
              <a:t>improve design quality </a:t>
            </a:r>
          </a:p>
          <a:p>
            <a:pPr marL="1371600" lvl="2" indent="-457200">
              <a:buFont typeface="Arial" panose="020B0604020202020204" pitchFamily="34" charset="0"/>
              <a:buChar char="•"/>
            </a:pPr>
            <a:r>
              <a:rPr lang="en-CA" altLang="en-US" sz="2800" dirty="0">
                <a:latin typeface="Times New Roman" panose="02020603050405020304" pitchFamily="18" charset="0"/>
                <a:cs typeface="Times New Roman" panose="02020603050405020304" pitchFamily="18" charset="0"/>
              </a:rPr>
              <a:t>improve maintainability </a:t>
            </a:r>
          </a:p>
          <a:p>
            <a:pPr marL="1371600" lvl="2" indent="-457200">
              <a:buFont typeface="Arial" panose="020B0604020202020204" pitchFamily="34" charset="0"/>
              <a:buChar char="•"/>
            </a:pPr>
            <a:r>
              <a:rPr lang="en-CA" altLang="en-US" sz="2800" dirty="0">
                <a:latin typeface="Times New Roman" panose="02020603050405020304" pitchFamily="18" charset="0"/>
                <a:cs typeface="Times New Roman" panose="02020603050405020304" pitchFamily="18" charset="0"/>
              </a:rPr>
              <a:t>improve extensibility</a:t>
            </a:r>
          </a:p>
          <a:p>
            <a:pPr marL="1371600" lvl="2" indent="-457200">
              <a:buFont typeface="Arial" panose="020B0604020202020204" pitchFamily="34" charset="0"/>
              <a:buChar char="•"/>
            </a:pPr>
            <a:r>
              <a:rPr lang="en-CA" altLang="en-US" sz="2800" dirty="0">
                <a:latin typeface="Times New Roman" panose="02020603050405020304" pitchFamily="18" charset="0"/>
                <a:cs typeface="Times New Roman" panose="02020603050405020304" pitchFamily="18" charset="0"/>
              </a:rPr>
              <a:t>Improve sustainability of development</a:t>
            </a:r>
          </a:p>
          <a:p>
            <a:pPr marL="1371600" lvl="2" indent="-457200">
              <a:buFont typeface="Arial" panose="020B0604020202020204" pitchFamily="34" charset="0"/>
              <a:buChar char="•"/>
            </a:pPr>
            <a:r>
              <a:rPr lang="en-CA" altLang="en-US" sz="2800" dirty="0">
                <a:latin typeface="Times New Roman" panose="02020603050405020304" pitchFamily="18" charset="0"/>
                <a:cs typeface="Times New Roman" panose="02020603050405020304" pitchFamily="18" charset="0"/>
              </a:rPr>
              <a:t>requires proper testing, so improves testability</a:t>
            </a:r>
          </a:p>
          <a:p>
            <a:pPr marL="1371600" lvl="2" indent="-457200">
              <a:buFont typeface="Arial" panose="020B0604020202020204" pitchFamily="34" charset="0"/>
              <a:buChar char="•"/>
            </a:pPr>
            <a:r>
              <a:rPr lang="en-CA" altLang="en-US" sz="2800" dirty="0">
                <a:latin typeface="Times New Roman" panose="02020603050405020304" pitchFamily="18" charset="0"/>
                <a:cs typeface="Times New Roman" panose="02020603050405020304" pitchFamily="18" charset="0"/>
              </a:rPr>
              <a:t>helps to find bugs </a:t>
            </a:r>
          </a:p>
          <a:p>
            <a:pPr lvl="1"/>
            <a:r>
              <a:rPr lang="en-CA" altLang="en-US" sz="2800" dirty="0">
                <a:latin typeface="Times New Roman" panose="02020603050405020304" pitchFamily="18" charset="0"/>
                <a:cs typeface="Times New Roman" panose="02020603050405020304" pitchFamily="18" charset="0"/>
              </a:rPr>
              <a:t>Improve productivity</a:t>
            </a:r>
          </a:p>
          <a:p>
            <a:pPr marL="1371600" lvl="2" indent="-457200">
              <a:buFont typeface="Wingdings" panose="05000000000000000000" pitchFamily="2" charset="2"/>
              <a:buChar char="§"/>
            </a:pPr>
            <a:r>
              <a:rPr lang="en-CA" altLang="en-US" sz="2800" dirty="0">
                <a:latin typeface="Times New Roman" panose="02020603050405020304" pitchFamily="18" charset="0"/>
                <a:cs typeface="Times New Roman" panose="02020603050405020304" pitchFamily="18" charset="0"/>
              </a:rPr>
              <a:t>improve code readability &amp; comprehensibility</a:t>
            </a:r>
          </a:p>
          <a:p>
            <a:pPr marL="1371600" lvl="2" indent="-457200">
              <a:buFont typeface="Wingdings" panose="05000000000000000000" pitchFamily="2" charset="2"/>
              <a:buChar char="§"/>
            </a:pPr>
            <a:r>
              <a:rPr lang="en-CA" altLang="en-US" sz="2800" dirty="0">
                <a:latin typeface="Times New Roman" panose="02020603050405020304" pitchFamily="18" charset="0"/>
                <a:cs typeface="Times New Roman" panose="02020603050405020304" pitchFamily="18" charset="0"/>
              </a:rPr>
              <a:t>simplify code structure</a:t>
            </a:r>
          </a:p>
          <a:p>
            <a:pPr lvl="1"/>
            <a:endParaRPr lang="en-CA" altLang="en-US" sz="2800"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B0FDB9D4-05A2-4812-A795-54ABA0B1B144}"/>
              </a:ext>
            </a:extLst>
          </p:cNvPr>
          <p:cNvSpPr>
            <a:spLocks noGrp="1"/>
          </p:cNvSpPr>
          <p:nvPr>
            <p:ph type="title"/>
          </p:nvPr>
        </p:nvSpPr>
        <p:spPr>
          <a:xfrm>
            <a:off x="403638" y="343729"/>
            <a:ext cx="9773708" cy="738664"/>
          </a:xfrm>
        </p:spPr>
        <p:txBody>
          <a:bodyPr/>
          <a:lstStyle/>
          <a:p>
            <a:pPr>
              <a:defRPr/>
            </a:pPr>
            <a:r>
              <a:rPr lang="en-CA" dirty="0"/>
              <a:t>Refactoring: why?</a:t>
            </a:r>
          </a:p>
        </p:txBody>
      </p:sp>
      <p:sp>
        <p:nvSpPr>
          <p:cNvPr id="9220" name="Footer Placeholder 3">
            <a:extLst>
              <a:ext uri="{FF2B5EF4-FFF2-40B4-BE49-F238E27FC236}">
                <a16:creationId xmlns:a16="http://schemas.microsoft.com/office/drawing/2014/main" id="{1E9583ED-0E94-4134-B5ED-F3F23AC239AE}"/>
              </a:ext>
            </a:extLst>
          </p:cNvPr>
          <p:cNvSpPr>
            <a:spLocks noGrp="1"/>
          </p:cNvSpPr>
          <p:nvPr>
            <p:ph type="ftr" sz="quarter" idx="10"/>
          </p:nvPr>
        </p:nvSpPr>
        <p:spPr bwMode="auto">
          <a:xfrm>
            <a:off x="7308850" y="6704013"/>
            <a:ext cx="18923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CA"/>
              <a:t>Joey Paquet, 2006-2014</a:t>
            </a:r>
            <a:endParaRPr lang="en-US" altLang="en-US" sz="1333">
              <a:solidFill>
                <a:schemeClr val="bg1"/>
              </a:solidFill>
              <a:latin typeface="Calibri Light" panose="020F0302020204030204" pitchFamily="34" charset="0"/>
            </a:endParaRPr>
          </a:p>
        </p:txBody>
      </p:sp>
      <p:sp>
        <p:nvSpPr>
          <p:cNvPr id="9221" name="Slide Number Placeholder 4">
            <a:extLst>
              <a:ext uri="{FF2B5EF4-FFF2-40B4-BE49-F238E27FC236}">
                <a16:creationId xmlns:a16="http://schemas.microsoft.com/office/drawing/2014/main" id="{0B951BDB-F08E-49F2-A4FA-A63A564D1DDD}"/>
              </a:ext>
            </a:extLst>
          </p:cNvPr>
          <p:cNvSpPr>
            <a:spLocks noGrp="1"/>
          </p:cNvSpPr>
          <p:nvPr>
            <p:ph type="sldNum" sz="quarter" idx="11"/>
          </p:nvPr>
        </p:nvSpPr>
        <p:spPr bwMode="auto">
          <a:xfrm>
            <a:off x="8001000" y="26988"/>
            <a:ext cx="10668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fld id="{1A2D920D-0FAD-4C73-A71A-87E2503F0427}" type="slidenum">
              <a:rPr lang="en-US" altLang="en-US" smtClean="0"/>
              <a:pPr/>
              <a:t>42</a:t>
            </a:fld>
            <a:endParaRPr lang="en-US" altLang="en-US" sz="1333">
              <a:solidFill>
                <a:schemeClr val="bg1"/>
              </a:solidFill>
              <a:latin typeface="Calibri Light" panose="020F0302020204030204" pitchFamily="34" charset="0"/>
            </a:endParaRPr>
          </a:p>
        </p:txBody>
      </p:sp>
      <p:sp>
        <p:nvSpPr>
          <p:cNvPr id="9222" name="Date Placeholder 5">
            <a:extLst>
              <a:ext uri="{FF2B5EF4-FFF2-40B4-BE49-F238E27FC236}">
                <a16:creationId xmlns:a16="http://schemas.microsoft.com/office/drawing/2014/main" id="{B1A1CB8E-8C33-45E1-B7C5-8DB2733F51FB}"/>
              </a:ext>
            </a:extLst>
          </p:cNvPr>
          <p:cNvSpPr>
            <a:spLocks noGrp="1"/>
          </p:cNvSpPr>
          <p:nvPr>
            <p:ph type="dt" sz="quarter" idx="12"/>
          </p:nvPr>
        </p:nvSpPr>
        <p:spPr bwMode="auto">
          <a:xfrm>
            <a:off x="92075" y="26988"/>
            <a:ext cx="5122863"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rgbClr val="FFFFFF"/>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US" altLang="en-US"/>
              <a:t>SOEN 6441 - Advanced Programming Practices</a:t>
            </a:r>
            <a:endParaRPr lang="en-US" altLang="en-US" sz="1333">
              <a:solidFill>
                <a:srgbClr val="FFFFFF"/>
              </a:solidFill>
              <a:latin typeface="Calibri Light" panose="020F0302020204030204"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C94D807-D1AD-47F9-A0E4-949EDA45DF95}"/>
              </a:ext>
            </a:extLst>
          </p:cNvPr>
          <p:cNvSpPr>
            <a:spLocks noGrp="1"/>
          </p:cNvSpPr>
          <p:nvPr>
            <p:ph type="title"/>
          </p:nvPr>
        </p:nvSpPr>
        <p:spPr>
          <a:xfrm>
            <a:off x="876300" y="264262"/>
            <a:ext cx="8407400" cy="1107996"/>
          </a:xfrm>
        </p:spPr>
        <p:txBody>
          <a:bodyPr/>
          <a:lstStyle/>
          <a:p>
            <a:pPr eaLnBrk="1" hangingPunct="1"/>
            <a:r>
              <a:rPr lang="en-US" altLang="en-US" sz="3600" dirty="0">
                <a:ea typeface="ＭＳ Ｐゴシック" panose="020B0600070205080204" pitchFamily="34" charset="-128"/>
              </a:rPr>
              <a:t>Why do good developers write bad software?</a:t>
            </a:r>
          </a:p>
        </p:txBody>
      </p:sp>
      <p:sp>
        <p:nvSpPr>
          <p:cNvPr id="18435" name="Content Placeholder 2">
            <a:extLst>
              <a:ext uri="{FF2B5EF4-FFF2-40B4-BE49-F238E27FC236}">
                <a16:creationId xmlns:a16="http://schemas.microsoft.com/office/drawing/2014/main" id="{568A8274-E819-4F45-AAA3-2E99992D19E2}"/>
              </a:ext>
            </a:extLst>
          </p:cNvPr>
          <p:cNvSpPr>
            <a:spLocks noGrp="1"/>
          </p:cNvSpPr>
          <p:nvPr>
            <p:ph idx="1"/>
          </p:nvPr>
        </p:nvSpPr>
        <p:spPr>
          <a:xfrm>
            <a:off x="897889" y="1672142"/>
            <a:ext cx="8364220" cy="4431983"/>
          </a:xfrm>
        </p:spPr>
        <p:txBody>
          <a:bodyPr/>
          <a:lstStyle/>
          <a:p>
            <a:pPr marL="285750" indent="-285750" eaLnBrk="1" hangingPunct="1">
              <a:buFont typeface="Wingdings" panose="05000000000000000000" pitchFamily="2" charset="2"/>
              <a:buChar char="§"/>
            </a:pPr>
            <a:r>
              <a:rPr lang="en-US" altLang="en-US" sz="3000" dirty="0">
                <a:latin typeface="Times New Roman" panose="02020603050405020304" pitchFamily="18" charset="0"/>
                <a:ea typeface="ＭＳ Ｐゴシック" panose="020B0600070205080204" pitchFamily="34" charset="-128"/>
                <a:cs typeface="Times New Roman" panose="02020603050405020304" pitchFamily="18" charset="0"/>
              </a:rPr>
              <a:t>Requirements change over time, making it hard to update your code (leading to less optimal designs)</a:t>
            </a:r>
          </a:p>
          <a:p>
            <a:pPr marL="285750" indent="-285750" eaLnBrk="1" hangingPunct="1">
              <a:buFont typeface="Wingdings" panose="05000000000000000000" pitchFamily="2" charset="2"/>
              <a:buChar char="§"/>
            </a:pPr>
            <a:endParaRPr lang="en-US" altLang="en-US" sz="30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285750" indent="-285750" eaLnBrk="1" hangingPunct="1">
              <a:buFont typeface="Wingdings" panose="05000000000000000000" pitchFamily="2" charset="2"/>
              <a:buChar char="§"/>
            </a:pPr>
            <a:r>
              <a:rPr lang="en-US" altLang="en-US" sz="3000" dirty="0">
                <a:latin typeface="Times New Roman" panose="02020603050405020304" pitchFamily="18" charset="0"/>
                <a:ea typeface="ＭＳ Ｐゴシック" panose="020B0600070205080204" pitchFamily="34" charset="-128"/>
                <a:cs typeface="Times New Roman" panose="02020603050405020304" pitchFamily="18" charset="0"/>
              </a:rPr>
              <a:t>Time and money cause you to take shortcuts</a:t>
            </a:r>
          </a:p>
          <a:p>
            <a:pPr marL="285750" indent="-285750" eaLnBrk="1" hangingPunct="1">
              <a:buFont typeface="Wingdings" panose="05000000000000000000" pitchFamily="2" charset="2"/>
              <a:buChar char="§"/>
            </a:pPr>
            <a:endParaRPr lang="en-US" altLang="en-US" sz="30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285750" indent="-285750" eaLnBrk="1" hangingPunct="1">
              <a:buFont typeface="Wingdings" panose="05000000000000000000" pitchFamily="2" charset="2"/>
              <a:buChar char="§"/>
            </a:pPr>
            <a:endParaRPr lang="en-US" altLang="en-US" sz="30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285750" indent="-285750" eaLnBrk="1" hangingPunct="1">
              <a:buFont typeface="Wingdings" panose="05000000000000000000" pitchFamily="2" charset="2"/>
              <a:buChar char="§"/>
            </a:pPr>
            <a:r>
              <a:rPr lang="en-US" altLang="en-US" sz="3000" dirty="0">
                <a:latin typeface="Times New Roman" panose="02020603050405020304" pitchFamily="18" charset="0"/>
                <a:ea typeface="ＭＳ Ｐゴシック" panose="020B0600070205080204" pitchFamily="34" charset="-128"/>
                <a:cs typeface="Times New Roman" panose="02020603050405020304" pitchFamily="18" charset="0"/>
              </a:rPr>
              <a:t>You learn a better way to do something (the second time you paint a room, it’s always better than the first because you learned during the first time!)</a:t>
            </a:r>
          </a:p>
          <a:p>
            <a:pPr eaLnBrk="1" hangingPunct="1"/>
            <a:endParaRPr lang="en-US" altLang="en-US"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a:extLst>
              <a:ext uri="{FF2B5EF4-FFF2-40B4-BE49-F238E27FC236}">
                <a16:creationId xmlns:a16="http://schemas.microsoft.com/office/drawing/2014/main" id="{B6753E3C-EBDE-4866-9E53-8D50897D1BFB}"/>
              </a:ext>
            </a:extLst>
          </p:cNvPr>
          <p:cNvSpPr>
            <a:spLocks noGrp="1"/>
          </p:cNvSpPr>
          <p:nvPr>
            <p:ph idx="1"/>
          </p:nvPr>
        </p:nvSpPr>
        <p:spPr bwMode="auto">
          <a:xfrm>
            <a:off x="370417" y="1531728"/>
            <a:ext cx="9602611" cy="297562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50800" rIns="101600" bIns="50800" numCol="1" anchor="t" anchorCtr="0" compatLnSpc="1">
            <a:prstTxWarp prst="textNoShape">
              <a:avLst/>
            </a:prstTxWarp>
            <a:spAutoFit/>
          </a:bodyPr>
          <a:lstStyle/>
          <a:p>
            <a:r>
              <a:rPr lang="en-CA" altLang="en-US" sz="2667" dirty="0">
                <a:latin typeface="Times New Roman" panose="02020603050405020304" pitchFamily="18" charset="0"/>
                <a:cs typeface="Times New Roman" panose="02020603050405020304" pitchFamily="18" charset="0"/>
              </a:rPr>
              <a:t>Each refactoring is implemented as a small behavior-preserving transformation. </a:t>
            </a:r>
          </a:p>
          <a:p>
            <a:endParaRPr lang="en-CA" altLang="en-US" sz="2667" dirty="0">
              <a:latin typeface="Times New Roman" panose="02020603050405020304" pitchFamily="18" charset="0"/>
              <a:cs typeface="Times New Roman" panose="02020603050405020304" pitchFamily="18" charset="0"/>
            </a:endParaRPr>
          </a:p>
          <a:p>
            <a:r>
              <a:rPr lang="en-CA" altLang="en-US" sz="2667" dirty="0">
                <a:latin typeface="Times New Roman" panose="02020603050405020304" pitchFamily="18" charset="0"/>
                <a:cs typeface="Times New Roman" panose="02020603050405020304" pitchFamily="18" charset="0"/>
              </a:rPr>
              <a:t>Behavior-preservation is achieved through pre- and post-transformation testing.</a:t>
            </a:r>
          </a:p>
          <a:p>
            <a:endParaRPr lang="en-CA" altLang="en-US" sz="2667" dirty="0">
              <a:latin typeface="Times New Roman" panose="02020603050405020304" pitchFamily="18" charset="0"/>
              <a:cs typeface="Times New Roman" panose="02020603050405020304" pitchFamily="18" charset="0"/>
            </a:endParaRPr>
          </a:p>
          <a:p>
            <a:r>
              <a:rPr lang="en-CA" altLang="en-US" sz="2667" dirty="0">
                <a:latin typeface="Times New Roman" panose="02020603050405020304" pitchFamily="18" charset="0"/>
                <a:cs typeface="Times New Roman" panose="02020603050405020304" pitchFamily="18" charset="0"/>
              </a:rPr>
              <a:t>Refactoring process: test-refactor-test</a:t>
            </a:r>
          </a:p>
        </p:txBody>
      </p:sp>
      <p:sp>
        <p:nvSpPr>
          <p:cNvPr id="3" name="Title 2">
            <a:extLst>
              <a:ext uri="{FF2B5EF4-FFF2-40B4-BE49-F238E27FC236}">
                <a16:creationId xmlns:a16="http://schemas.microsoft.com/office/drawing/2014/main" id="{20B9D945-D88F-467C-9B67-4ABDA31D27A5}"/>
              </a:ext>
            </a:extLst>
          </p:cNvPr>
          <p:cNvSpPr>
            <a:spLocks noGrp="1"/>
          </p:cNvSpPr>
          <p:nvPr>
            <p:ph type="title"/>
          </p:nvPr>
        </p:nvSpPr>
        <p:spPr>
          <a:xfrm>
            <a:off x="199320" y="199320"/>
            <a:ext cx="9773708" cy="738664"/>
          </a:xfrm>
        </p:spPr>
        <p:txBody>
          <a:bodyPr/>
          <a:lstStyle/>
          <a:p>
            <a:pPr>
              <a:defRPr/>
            </a:pPr>
            <a:r>
              <a:rPr lang="en-CA" dirty="0"/>
              <a:t>Refactoring: how?</a:t>
            </a:r>
          </a:p>
        </p:txBody>
      </p:sp>
      <p:sp>
        <p:nvSpPr>
          <p:cNvPr id="10244" name="Footer Placeholder 3">
            <a:extLst>
              <a:ext uri="{FF2B5EF4-FFF2-40B4-BE49-F238E27FC236}">
                <a16:creationId xmlns:a16="http://schemas.microsoft.com/office/drawing/2014/main" id="{9474F482-15B2-443F-A835-B559C21061AF}"/>
              </a:ext>
            </a:extLst>
          </p:cNvPr>
          <p:cNvSpPr>
            <a:spLocks noGrp="1"/>
          </p:cNvSpPr>
          <p:nvPr>
            <p:ph type="ftr" sz="quarter" idx="10"/>
          </p:nvPr>
        </p:nvSpPr>
        <p:spPr bwMode="auto">
          <a:xfrm>
            <a:off x="7308850" y="6704013"/>
            <a:ext cx="18923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CA"/>
              <a:t>Joey Paquet, 2006-2014</a:t>
            </a:r>
            <a:endParaRPr lang="en-US" altLang="en-US" sz="1333">
              <a:solidFill>
                <a:schemeClr val="bg1"/>
              </a:solidFill>
              <a:latin typeface="Calibri Light" panose="020F0302020204030204" pitchFamily="34" charset="0"/>
            </a:endParaRPr>
          </a:p>
        </p:txBody>
      </p:sp>
      <p:sp>
        <p:nvSpPr>
          <p:cNvPr id="10245" name="Slide Number Placeholder 4">
            <a:extLst>
              <a:ext uri="{FF2B5EF4-FFF2-40B4-BE49-F238E27FC236}">
                <a16:creationId xmlns:a16="http://schemas.microsoft.com/office/drawing/2014/main" id="{83DD16E0-ABCE-4095-9706-F5227BD72382}"/>
              </a:ext>
            </a:extLst>
          </p:cNvPr>
          <p:cNvSpPr>
            <a:spLocks noGrp="1"/>
          </p:cNvSpPr>
          <p:nvPr>
            <p:ph type="sldNum" sz="quarter" idx="11"/>
          </p:nvPr>
        </p:nvSpPr>
        <p:spPr bwMode="auto">
          <a:xfrm>
            <a:off x="8001000" y="26988"/>
            <a:ext cx="10668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fld id="{1A2D920D-0FAD-4C73-A71A-87E2503F0427}" type="slidenum">
              <a:rPr lang="en-US" altLang="en-US" smtClean="0"/>
              <a:pPr/>
              <a:t>44</a:t>
            </a:fld>
            <a:endParaRPr lang="en-US" altLang="en-US" sz="1333">
              <a:solidFill>
                <a:schemeClr val="bg1"/>
              </a:solidFill>
              <a:latin typeface="Calibri Light" panose="020F0302020204030204" pitchFamily="34" charset="0"/>
            </a:endParaRPr>
          </a:p>
        </p:txBody>
      </p:sp>
      <p:sp>
        <p:nvSpPr>
          <p:cNvPr id="10246" name="Date Placeholder 5">
            <a:extLst>
              <a:ext uri="{FF2B5EF4-FFF2-40B4-BE49-F238E27FC236}">
                <a16:creationId xmlns:a16="http://schemas.microsoft.com/office/drawing/2014/main" id="{2A43C1B7-B539-478D-A99B-2A3F3A3CEF34}"/>
              </a:ext>
            </a:extLst>
          </p:cNvPr>
          <p:cNvSpPr>
            <a:spLocks noGrp="1"/>
          </p:cNvSpPr>
          <p:nvPr>
            <p:ph type="dt" sz="quarter" idx="12"/>
          </p:nvPr>
        </p:nvSpPr>
        <p:spPr bwMode="auto">
          <a:xfrm>
            <a:off x="92075" y="26988"/>
            <a:ext cx="5122863"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rgbClr val="FFFFFF"/>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US" altLang="en-US"/>
              <a:t>SOEN 6441 - Advanced Programming Practices</a:t>
            </a:r>
            <a:endParaRPr lang="en-US" altLang="en-US" sz="1333">
              <a:solidFill>
                <a:srgbClr val="FFFFFF"/>
              </a:solidFill>
              <a:latin typeface="Calibri Light" panose="020F0302020204030204" pitchFamily="34" charset="0"/>
            </a:endParaRPr>
          </a:p>
        </p:txBody>
      </p:sp>
      <p:pic>
        <p:nvPicPr>
          <p:cNvPr id="10247" name="Picture 6" descr="I:\templates\document-template\refactoring_process2.png">
            <a:extLst>
              <a:ext uri="{FF2B5EF4-FFF2-40B4-BE49-F238E27FC236}">
                <a16:creationId xmlns:a16="http://schemas.microsoft.com/office/drawing/2014/main" id="{80F04C38-67D2-42B2-A0BF-69E7563B49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0245" y="4721707"/>
            <a:ext cx="6180667" cy="2813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a:extLst>
              <a:ext uri="{FF2B5EF4-FFF2-40B4-BE49-F238E27FC236}">
                <a16:creationId xmlns:a16="http://schemas.microsoft.com/office/drawing/2014/main" id="{FA3DCC32-6859-4FA1-8D36-D9736F12D202}"/>
              </a:ext>
            </a:extLst>
          </p:cNvPr>
          <p:cNvSpPr>
            <a:spLocks noGrp="1"/>
          </p:cNvSpPr>
          <p:nvPr>
            <p:ph idx="1"/>
          </p:nvPr>
        </p:nvSpPr>
        <p:spPr bwMode="auto">
          <a:xfrm>
            <a:off x="356168" y="1447800"/>
            <a:ext cx="9602611" cy="58486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50800" rIns="101600" bIns="50800" numCol="1" anchor="t" anchorCtr="0" compatLnSpc="1">
            <a:prstTxWarp prst="textNoShape">
              <a:avLst/>
            </a:prstTxWarp>
            <a:spAutoFit/>
          </a:bodyPr>
          <a:lstStyle/>
          <a:p>
            <a:r>
              <a:rPr lang="en-CA" altLang="en-US" sz="2667" b="1" dirty="0">
                <a:latin typeface="Times New Roman" panose="02020603050405020304" pitchFamily="18" charset="0"/>
                <a:cs typeface="Times New Roman" panose="02020603050405020304" pitchFamily="18" charset="0"/>
              </a:rPr>
              <a:t>Cost Overhead: </a:t>
            </a:r>
            <a:r>
              <a:rPr lang="en-CA" altLang="en-US" sz="2667" dirty="0">
                <a:latin typeface="Times New Roman" panose="02020603050405020304" pitchFamily="18" charset="0"/>
                <a:cs typeface="Times New Roman" panose="02020603050405020304" pitchFamily="18" charset="0"/>
              </a:rPr>
              <a:t>Refactoring is an add-on activity and therefore will incur extra cost in form of time, effort, and resource allocation, especially if elaborated design and code documentation is maintained. However, when done sparingly and only on key issues, its benefits are greater than its overhead. Automated documentation tools, code browsing tools, refactoring tools and testing tools will also diminish the refactoring overhead. </a:t>
            </a:r>
          </a:p>
          <a:p>
            <a:endParaRPr lang="en-CA" altLang="en-US" sz="2667" dirty="0">
              <a:latin typeface="Times New Roman" panose="02020603050405020304" pitchFamily="18" charset="0"/>
              <a:cs typeface="Times New Roman" panose="02020603050405020304" pitchFamily="18" charset="0"/>
            </a:endParaRPr>
          </a:p>
          <a:p>
            <a:r>
              <a:rPr lang="en-CA" altLang="en-US" sz="2667" b="1" dirty="0">
                <a:latin typeface="Times New Roman" panose="02020603050405020304" pitchFamily="18" charset="0"/>
                <a:cs typeface="Times New Roman" panose="02020603050405020304" pitchFamily="18" charset="0"/>
              </a:rPr>
              <a:t>Requires Expertise: </a:t>
            </a:r>
            <a:r>
              <a:rPr lang="en-CA" altLang="en-US" sz="2667" dirty="0">
                <a:latin typeface="Times New Roman" panose="02020603050405020304" pitchFamily="18" charset="0"/>
                <a:cs typeface="Times New Roman" panose="02020603050405020304" pitchFamily="18" charset="0"/>
              </a:rPr>
              <a:t>Refactoring requires some expertise and experience and considerable effort in going through the process, especially if proper testing is involved. However, this overhead can be minimized by using refactoring tools and automated testing such as with a unit testing framework. </a:t>
            </a:r>
          </a:p>
          <a:p>
            <a:endParaRPr lang="en-CA" altLang="en-US" sz="2667"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4E8108BA-C817-4A49-B892-631047C29A1F}"/>
              </a:ext>
            </a:extLst>
          </p:cNvPr>
          <p:cNvSpPr>
            <a:spLocks noGrp="1"/>
          </p:cNvSpPr>
          <p:nvPr>
            <p:ph type="title"/>
          </p:nvPr>
        </p:nvSpPr>
        <p:spPr>
          <a:xfrm>
            <a:off x="199320" y="199320"/>
            <a:ext cx="9773708" cy="738664"/>
          </a:xfrm>
        </p:spPr>
        <p:txBody>
          <a:bodyPr/>
          <a:lstStyle/>
          <a:p>
            <a:pPr>
              <a:defRPr/>
            </a:pPr>
            <a:r>
              <a:rPr lang="en-CA" dirty="0"/>
              <a:t>Refactoring: drawbacks</a:t>
            </a:r>
          </a:p>
        </p:txBody>
      </p:sp>
      <p:sp>
        <p:nvSpPr>
          <p:cNvPr id="11268" name="Footer Placeholder 3">
            <a:extLst>
              <a:ext uri="{FF2B5EF4-FFF2-40B4-BE49-F238E27FC236}">
                <a16:creationId xmlns:a16="http://schemas.microsoft.com/office/drawing/2014/main" id="{61137DE2-CACF-4E7E-9045-787F259C8982}"/>
              </a:ext>
            </a:extLst>
          </p:cNvPr>
          <p:cNvSpPr>
            <a:spLocks noGrp="1"/>
          </p:cNvSpPr>
          <p:nvPr>
            <p:ph type="ftr" sz="quarter" idx="10"/>
          </p:nvPr>
        </p:nvSpPr>
        <p:spPr bwMode="auto">
          <a:xfrm>
            <a:off x="7308850" y="6704013"/>
            <a:ext cx="18923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CA"/>
              <a:t>Joey Paquet, 2006-2014</a:t>
            </a:r>
            <a:endParaRPr lang="en-US" altLang="en-US" sz="1333">
              <a:solidFill>
                <a:schemeClr val="bg1"/>
              </a:solidFill>
              <a:latin typeface="Calibri Light" panose="020F0302020204030204" pitchFamily="34" charset="0"/>
            </a:endParaRPr>
          </a:p>
        </p:txBody>
      </p:sp>
      <p:sp>
        <p:nvSpPr>
          <p:cNvPr id="11269" name="Slide Number Placeholder 4">
            <a:extLst>
              <a:ext uri="{FF2B5EF4-FFF2-40B4-BE49-F238E27FC236}">
                <a16:creationId xmlns:a16="http://schemas.microsoft.com/office/drawing/2014/main" id="{37DC0F7A-5F8E-4FA8-94C0-96A6B19FDA80}"/>
              </a:ext>
            </a:extLst>
          </p:cNvPr>
          <p:cNvSpPr>
            <a:spLocks noGrp="1"/>
          </p:cNvSpPr>
          <p:nvPr>
            <p:ph type="sldNum" sz="quarter" idx="11"/>
          </p:nvPr>
        </p:nvSpPr>
        <p:spPr bwMode="auto">
          <a:xfrm>
            <a:off x="8001000" y="26988"/>
            <a:ext cx="10668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fld id="{1A2D920D-0FAD-4C73-A71A-87E2503F0427}" type="slidenum">
              <a:rPr lang="en-US" altLang="en-US" smtClean="0"/>
              <a:pPr/>
              <a:t>45</a:t>
            </a:fld>
            <a:endParaRPr lang="en-US" altLang="en-US" sz="1333">
              <a:solidFill>
                <a:schemeClr val="bg1"/>
              </a:solidFill>
              <a:latin typeface="Calibri Light" panose="020F0302020204030204" pitchFamily="34" charset="0"/>
            </a:endParaRPr>
          </a:p>
        </p:txBody>
      </p:sp>
      <p:sp>
        <p:nvSpPr>
          <p:cNvPr id="11270" name="Date Placeholder 5">
            <a:extLst>
              <a:ext uri="{FF2B5EF4-FFF2-40B4-BE49-F238E27FC236}">
                <a16:creationId xmlns:a16="http://schemas.microsoft.com/office/drawing/2014/main" id="{74A92E5D-BF6B-48C4-BA62-D1D1CCA06035}"/>
              </a:ext>
            </a:extLst>
          </p:cNvPr>
          <p:cNvSpPr>
            <a:spLocks noGrp="1"/>
          </p:cNvSpPr>
          <p:nvPr>
            <p:ph type="dt" sz="quarter" idx="12"/>
          </p:nvPr>
        </p:nvSpPr>
        <p:spPr bwMode="auto">
          <a:xfrm>
            <a:off x="92075" y="26988"/>
            <a:ext cx="5122863"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rgbClr val="FFFFFF"/>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US" altLang="en-US"/>
              <a:t>SOEN 6441 - Advanced Programming Practices</a:t>
            </a:r>
            <a:endParaRPr lang="en-US" altLang="en-US" sz="1333">
              <a:solidFill>
                <a:srgbClr val="FFFFFF"/>
              </a:solidFill>
              <a:latin typeface="Calibri Light" panose="020F0302020204030204"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a:extLst>
              <a:ext uri="{FF2B5EF4-FFF2-40B4-BE49-F238E27FC236}">
                <a16:creationId xmlns:a16="http://schemas.microsoft.com/office/drawing/2014/main" id="{EF3CA6FB-0990-4AE0-9E5B-73B05B9A724A}"/>
              </a:ext>
            </a:extLst>
          </p:cNvPr>
          <p:cNvSpPr>
            <a:spLocks noGrp="1"/>
          </p:cNvSpPr>
          <p:nvPr>
            <p:ph idx="1"/>
          </p:nvPr>
        </p:nvSpPr>
        <p:spPr bwMode="auto">
          <a:xfrm>
            <a:off x="278694" y="1410099"/>
            <a:ext cx="9602611" cy="17443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50800" rIns="101600" bIns="50800" numCol="1" anchor="t" anchorCtr="0" compatLnSpc="1">
            <a:prstTxWarp prst="textNoShape">
              <a:avLst/>
            </a:prstTxWarp>
            <a:spAutoFit/>
          </a:bodyPr>
          <a:lstStyle/>
          <a:p>
            <a:r>
              <a:rPr lang="en-CA" altLang="en-US" sz="2667" b="1" dirty="0">
                <a:latin typeface="Times New Roman" panose="02020603050405020304" pitchFamily="18" charset="0"/>
                <a:cs typeface="Times New Roman" panose="02020603050405020304" pitchFamily="18" charset="0"/>
              </a:rPr>
              <a:t>Consolidate Conditional Expression: </a:t>
            </a:r>
            <a:r>
              <a:rPr lang="en-CA" altLang="en-US" sz="2667" dirty="0">
                <a:latin typeface="Times New Roman" panose="02020603050405020304" pitchFamily="18" charset="0"/>
                <a:cs typeface="Times New Roman" panose="02020603050405020304" pitchFamily="18" charset="0"/>
              </a:rPr>
              <a:t>You have a sequence of conditional tests with the same result. Refactor by combining them into a single conditional expression and extract it.</a:t>
            </a:r>
          </a:p>
          <a:p>
            <a:endParaRPr lang="en-CA" altLang="en-US" sz="2667"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36A0E108-BE5B-4354-9D85-4398D4549CC6}"/>
              </a:ext>
            </a:extLst>
          </p:cNvPr>
          <p:cNvSpPr>
            <a:spLocks noGrp="1"/>
          </p:cNvSpPr>
          <p:nvPr>
            <p:ph type="title"/>
          </p:nvPr>
        </p:nvSpPr>
        <p:spPr>
          <a:xfrm>
            <a:off x="199320" y="199320"/>
            <a:ext cx="9773708" cy="738664"/>
          </a:xfrm>
        </p:spPr>
        <p:txBody>
          <a:bodyPr/>
          <a:lstStyle/>
          <a:p>
            <a:pPr>
              <a:defRPr/>
            </a:pPr>
            <a:r>
              <a:rPr lang="en-CA" dirty="0"/>
              <a:t>Refactoring: examples</a:t>
            </a:r>
          </a:p>
        </p:txBody>
      </p:sp>
      <p:sp>
        <p:nvSpPr>
          <p:cNvPr id="14340" name="Footer Placeholder 3">
            <a:extLst>
              <a:ext uri="{FF2B5EF4-FFF2-40B4-BE49-F238E27FC236}">
                <a16:creationId xmlns:a16="http://schemas.microsoft.com/office/drawing/2014/main" id="{EAF12A9D-DDC3-48BB-BABD-9C39857D4204}"/>
              </a:ext>
            </a:extLst>
          </p:cNvPr>
          <p:cNvSpPr>
            <a:spLocks noGrp="1"/>
          </p:cNvSpPr>
          <p:nvPr>
            <p:ph type="ftr" sz="quarter" idx="10"/>
          </p:nvPr>
        </p:nvSpPr>
        <p:spPr bwMode="auto">
          <a:xfrm>
            <a:off x="7308850" y="6704013"/>
            <a:ext cx="18923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CA"/>
              <a:t>Joey Paquet, 2006-2014</a:t>
            </a:r>
            <a:endParaRPr lang="en-US" altLang="en-US" sz="1333">
              <a:solidFill>
                <a:schemeClr val="bg1"/>
              </a:solidFill>
              <a:latin typeface="Calibri Light" panose="020F0302020204030204" pitchFamily="34" charset="0"/>
            </a:endParaRPr>
          </a:p>
        </p:txBody>
      </p:sp>
      <p:sp>
        <p:nvSpPr>
          <p:cNvPr id="14341" name="Slide Number Placeholder 4">
            <a:extLst>
              <a:ext uri="{FF2B5EF4-FFF2-40B4-BE49-F238E27FC236}">
                <a16:creationId xmlns:a16="http://schemas.microsoft.com/office/drawing/2014/main" id="{272D4F89-52FF-46BE-BF6B-B23B9FF2C466}"/>
              </a:ext>
            </a:extLst>
          </p:cNvPr>
          <p:cNvSpPr>
            <a:spLocks noGrp="1"/>
          </p:cNvSpPr>
          <p:nvPr>
            <p:ph type="sldNum" sz="quarter" idx="11"/>
          </p:nvPr>
        </p:nvSpPr>
        <p:spPr bwMode="auto">
          <a:xfrm>
            <a:off x="8001000" y="26988"/>
            <a:ext cx="10668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fld id="{1A2D920D-0FAD-4C73-A71A-87E2503F0427}" type="slidenum">
              <a:rPr lang="en-US" altLang="en-US" smtClean="0"/>
              <a:pPr/>
              <a:t>46</a:t>
            </a:fld>
            <a:endParaRPr lang="en-US" altLang="en-US" sz="1333">
              <a:solidFill>
                <a:schemeClr val="bg1"/>
              </a:solidFill>
              <a:latin typeface="Calibri Light" panose="020F0302020204030204" pitchFamily="34" charset="0"/>
            </a:endParaRPr>
          </a:p>
        </p:txBody>
      </p:sp>
      <p:sp>
        <p:nvSpPr>
          <p:cNvPr id="14342" name="Date Placeholder 5">
            <a:extLst>
              <a:ext uri="{FF2B5EF4-FFF2-40B4-BE49-F238E27FC236}">
                <a16:creationId xmlns:a16="http://schemas.microsoft.com/office/drawing/2014/main" id="{D84A1201-9755-4BF1-982D-3206949B1DC6}"/>
              </a:ext>
            </a:extLst>
          </p:cNvPr>
          <p:cNvSpPr>
            <a:spLocks noGrp="1"/>
          </p:cNvSpPr>
          <p:nvPr>
            <p:ph type="dt" sz="quarter" idx="12"/>
          </p:nvPr>
        </p:nvSpPr>
        <p:spPr bwMode="auto">
          <a:xfrm>
            <a:off x="92075" y="26988"/>
            <a:ext cx="5122863"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rgbClr val="FFFFFF"/>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US" altLang="en-US"/>
              <a:t>SOEN 6441 - Advanced Programming Practices</a:t>
            </a:r>
            <a:endParaRPr lang="en-US" altLang="en-US" sz="1333">
              <a:solidFill>
                <a:srgbClr val="FFFFFF"/>
              </a:solidFill>
              <a:latin typeface="Calibri Light" panose="020F0302020204030204" pitchFamily="34" charset="0"/>
            </a:endParaRPr>
          </a:p>
        </p:txBody>
      </p:sp>
      <p:sp>
        <p:nvSpPr>
          <p:cNvPr id="7" name="TextBox 6">
            <a:extLst>
              <a:ext uri="{FF2B5EF4-FFF2-40B4-BE49-F238E27FC236}">
                <a16:creationId xmlns:a16="http://schemas.microsoft.com/office/drawing/2014/main" id="{A91E9D54-B3A9-4AFD-92E9-8FA019D35DCD}"/>
              </a:ext>
            </a:extLst>
          </p:cNvPr>
          <p:cNvSpPr txBox="1"/>
          <p:nvPr/>
        </p:nvSpPr>
        <p:spPr>
          <a:xfrm>
            <a:off x="812800" y="3346187"/>
            <a:ext cx="6606296" cy="1802096"/>
          </a:xfrm>
          <a:prstGeom prst="rect">
            <a:avLst/>
          </a:prstGeom>
          <a:solidFill>
            <a:schemeClr val="bg1"/>
          </a:solidFill>
          <a:ln>
            <a:solidFill>
              <a:schemeClr val="accent1"/>
            </a:solidFill>
          </a:ln>
          <a:effectLst>
            <a:glow rad="63500">
              <a:schemeClr val="accent4">
                <a:satMod val="175000"/>
                <a:alpha val="40000"/>
              </a:schemeClr>
            </a:glow>
          </a:effectLst>
        </p:spPr>
        <p:txBody>
          <a:bodyPr wrap="none">
            <a:spAutoFit/>
          </a:bodyPr>
          <a:lstStyle/>
          <a:p>
            <a:pPr algn="just" eaLnBrk="1" hangingPunct="1">
              <a:defRPr/>
            </a:pPr>
            <a:r>
              <a:rPr lang="en-US" altLang="en-US" sz="2222" b="1" dirty="0">
                <a:solidFill>
                  <a:srgbClr val="000000"/>
                </a:solidFill>
                <a:latin typeface="Consolas" panose="020B0609020204030204" pitchFamily="49" charset="0"/>
                <a:cs typeface="Consolas" panose="020B0609020204030204" pitchFamily="49" charset="0"/>
              </a:rPr>
              <a:t>double </a:t>
            </a:r>
            <a:r>
              <a:rPr lang="en-US" altLang="en-US" sz="2222" b="1" dirty="0" err="1">
                <a:solidFill>
                  <a:srgbClr val="000000"/>
                </a:solidFill>
                <a:latin typeface="Consolas" panose="020B0609020204030204" pitchFamily="49" charset="0"/>
                <a:cs typeface="Consolas" panose="020B0609020204030204" pitchFamily="49" charset="0"/>
              </a:rPr>
              <a:t>disabilityAmount</a:t>
            </a:r>
            <a:r>
              <a:rPr lang="en-US" altLang="en-US" sz="2222" b="1" dirty="0">
                <a:solidFill>
                  <a:srgbClr val="000000"/>
                </a:solidFill>
                <a:latin typeface="Consolas" panose="020B0609020204030204" pitchFamily="49" charset="0"/>
                <a:cs typeface="Consolas" panose="020B0609020204030204" pitchFamily="49" charset="0"/>
              </a:rPr>
              <a:t>() {</a:t>
            </a:r>
          </a:p>
          <a:p>
            <a:pPr algn="just" eaLnBrk="1" hangingPunct="1">
              <a:defRPr/>
            </a:pPr>
            <a:r>
              <a:rPr lang="en-US" altLang="en-US" sz="2222" b="1" dirty="0">
                <a:solidFill>
                  <a:srgbClr val="000000"/>
                </a:solidFill>
                <a:latin typeface="Consolas" panose="020B0609020204030204" pitchFamily="49" charset="0"/>
                <a:cs typeface="Consolas" panose="020B0609020204030204" pitchFamily="49" charset="0"/>
              </a:rPr>
              <a:t>	if </a:t>
            </a:r>
            <a:r>
              <a:rPr lang="en-US" altLang="en-US" sz="2222" b="1" dirty="0">
                <a:solidFill>
                  <a:srgbClr val="C72105"/>
                </a:solidFill>
                <a:latin typeface="Consolas" panose="020B0609020204030204" pitchFamily="49" charset="0"/>
                <a:cs typeface="Consolas" panose="020B0609020204030204" pitchFamily="49" charset="0"/>
              </a:rPr>
              <a:t>(_seniority &lt; 2)</a:t>
            </a:r>
            <a:r>
              <a:rPr lang="en-US" altLang="en-US" sz="2222" b="1" dirty="0">
                <a:solidFill>
                  <a:srgbClr val="000000"/>
                </a:solidFill>
                <a:latin typeface="Consolas" panose="020B0609020204030204" pitchFamily="49" charset="0"/>
                <a:cs typeface="Consolas" panose="020B0609020204030204" pitchFamily="49" charset="0"/>
              </a:rPr>
              <a:t> return 0;</a:t>
            </a:r>
          </a:p>
          <a:p>
            <a:pPr algn="just" eaLnBrk="1" hangingPunct="1">
              <a:defRPr/>
            </a:pPr>
            <a:r>
              <a:rPr lang="en-US" altLang="en-US" sz="2222" b="1" dirty="0">
                <a:solidFill>
                  <a:srgbClr val="000000"/>
                </a:solidFill>
                <a:latin typeface="Consolas" panose="020B0609020204030204" pitchFamily="49" charset="0"/>
                <a:cs typeface="Consolas" panose="020B0609020204030204" pitchFamily="49" charset="0"/>
              </a:rPr>
              <a:t>	if </a:t>
            </a:r>
            <a:r>
              <a:rPr lang="en-US" altLang="en-US" sz="2222" b="1" dirty="0">
                <a:solidFill>
                  <a:srgbClr val="C72105"/>
                </a:solidFill>
                <a:latin typeface="Consolas" panose="020B0609020204030204" pitchFamily="49" charset="0"/>
                <a:cs typeface="Consolas" panose="020B0609020204030204" pitchFamily="49" charset="0"/>
              </a:rPr>
              <a:t>(_</a:t>
            </a:r>
            <a:r>
              <a:rPr lang="en-US" altLang="en-US" sz="2222" b="1" dirty="0" err="1">
                <a:solidFill>
                  <a:srgbClr val="C72105"/>
                </a:solidFill>
                <a:latin typeface="Consolas" panose="020B0609020204030204" pitchFamily="49" charset="0"/>
                <a:cs typeface="Consolas" panose="020B0609020204030204" pitchFamily="49" charset="0"/>
              </a:rPr>
              <a:t>monthsDisabled</a:t>
            </a:r>
            <a:r>
              <a:rPr lang="en-US" altLang="en-US" sz="2222" b="1" dirty="0">
                <a:solidFill>
                  <a:srgbClr val="C72105"/>
                </a:solidFill>
                <a:latin typeface="Consolas" panose="020B0609020204030204" pitchFamily="49" charset="0"/>
                <a:cs typeface="Consolas" panose="020B0609020204030204" pitchFamily="49" charset="0"/>
              </a:rPr>
              <a:t> &gt; 12)</a:t>
            </a:r>
            <a:r>
              <a:rPr lang="en-US" altLang="en-US" sz="2222" b="1" dirty="0">
                <a:solidFill>
                  <a:srgbClr val="000000"/>
                </a:solidFill>
                <a:latin typeface="Consolas" panose="020B0609020204030204" pitchFamily="49" charset="0"/>
                <a:cs typeface="Consolas" panose="020B0609020204030204" pitchFamily="49" charset="0"/>
              </a:rPr>
              <a:t> return 0;</a:t>
            </a:r>
          </a:p>
          <a:p>
            <a:pPr algn="just" eaLnBrk="1" hangingPunct="1">
              <a:defRPr/>
            </a:pPr>
            <a:r>
              <a:rPr lang="en-US" altLang="en-US" sz="2222" b="1" dirty="0">
                <a:solidFill>
                  <a:srgbClr val="000000"/>
                </a:solidFill>
                <a:latin typeface="Consolas" panose="020B0609020204030204" pitchFamily="49" charset="0"/>
                <a:cs typeface="Consolas" panose="020B0609020204030204" pitchFamily="49" charset="0"/>
              </a:rPr>
              <a:t>	if </a:t>
            </a:r>
            <a:r>
              <a:rPr lang="en-US" altLang="en-US" sz="2222" b="1" dirty="0">
                <a:solidFill>
                  <a:srgbClr val="C72105"/>
                </a:solidFill>
                <a:latin typeface="Consolas" panose="020B0609020204030204" pitchFamily="49" charset="0"/>
                <a:cs typeface="Consolas" panose="020B0609020204030204" pitchFamily="49" charset="0"/>
              </a:rPr>
              <a:t>(_</a:t>
            </a:r>
            <a:r>
              <a:rPr lang="en-US" altLang="en-US" sz="2222" b="1" dirty="0" err="1">
                <a:solidFill>
                  <a:srgbClr val="C72105"/>
                </a:solidFill>
                <a:latin typeface="Consolas" panose="020B0609020204030204" pitchFamily="49" charset="0"/>
                <a:cs typeface="Consolas" panose="020B0609020204030204" pitchFamily="49" charset="0"/>
              </a:rPr>
              <a:t>isPartTime</a:t>
            </a:r>
            <a:r>
              <a:rPr lang="en-US" altLang="en-US" sz="2222" b="1" dirty="0">
                <a:solidFill>
                  <a:srgbClr val="C72105"/>
                </a:solidFill>
                <a:latin typeface="Consolas" panose="020B0609020204030204" pitchFamily="49" charset="0"/>
                <a:cs typeface="Consolas" panose="020B0609020204030204" pitchFamily="49" charset="0"/>
              </a:rPr>
              <a:t>)</a:t>
            </a:r>
            <a:r>
              <a:rPr lang="en-US" altLang="en-US" sz="2222" b="1" dirty="0">
                <a:solidFill>
                  <a:srgbClr val="000000"/>
                </a:solidFill>
                <a:latin typeface="Consolas" panose="020B0609020204030204" pitchFamily="49" charset="0"/>
                <a:cs typeface="Consolas" panose="020B0609020204030204" pitchFamily="49" charset="0"/>
              </a:rPr>
              <a:t> return 0;</a:t>
            </a:r>
          </a:p>
          <a:p>
            <a:pPr algn="just" eaLnBrk="1" hangingPunct="1">
              <a:defRPr/>
            </a:pPr>
            <a:r>
              <a:rPr lang="en-US" altLang="en-US" sz="2222" b="1" dirty="0">
                <a:solidFill>
                  <a:srgbClr val="000000"/>
                </a:solidFill>
                <a:latin typeface="Consolas" panose="020B0609020204030204" pitchFamily="49" charset="0"/>
                <a:cs typeface="Consolas" panose="020B0609020204030204" pitchFamily="49" charset="0"/>
              </a:rPr>
              <a:t>	</a:t>
            </a:r>
            <a:r>
              <a:rPr lang="en-US" altLang="en-US" sz="2222" b="1" dirty="0">
                <a:solidFill>
                  <a:srgbClr val="00B050"/>
                </a:solidFill>
                <a:latin typeface="Consolas" panose="020B0609020204030204" pitchFamily="49" charset="0"/>
                <a:cs typeface="Consolas" panose="020B0609020204030204" pitchFamily="49" charset="0"/>
              </a:rPr>
              <a:t>// compute the disability amount</a:t>
            </a:r>
          </a:p>
        </p:txBody>
      </p:sp>
      <p:sp>
        <p:nvSpPr>
          <p:cNvPr id="8" name="TextBox 7">
            <a:extLst>
              <a:ext uri="{FF2B5EF4-FFF2-40B4-BE49-F238E27FC236}">
                <a16:creationId xmlns:a16="http://schemas.microsoft.com/office/drawing/2014/main" id="{CBE4025B-5D7F-4343-A398-0DDAC3C64781}"/>
              </a:ext>
            </a:extLst>
          </p:cNvPr>
          <p:cNvSpPr txBox="1"/>
          <p:nvPr/>
        </p:nvSpPr>
        <p:spPr>
          <a:xfrm>
            <a:off x="2119890" y="5583227"/>
            <a:ext cx="7863050" cy="1118191"/>
          </a:xfrm>
          <a:prstGeom prst="rect">
            <a:avLst/>
          </a:prstGeom>
          <a:solidFill>
            <a:schemeClr val="bg1"/>
          </a:solidFill>
          <a:ln>
            <a:solidFill>
              <a:schemeClr val="accent1"/>
            </a:solidFill>
          </a:ln>
          <a:effectLst>
            <a:glow rad="63500">
              <a:schemeClr val="accent4">
                <a:satMod val="175000"/>
                <a:alpha val="40000"/>
              </a:schemeClr>
            </a:glow>
          </a:effectLst>
        </p:spPr>
        <p:txBody>
          <a:bodyPr wrap="none">
            <a:spAutoFit/>
          </a:bodyPr>
          <a:lstStyle/>
          <a:p>
            <a:pPr algn="just" eaLnBrk="1" hangingPunct="1">
              <a:defRPr/>
            </a:pPr>
            <a:r>
              <a:rPr lang="en-US" altLang="en-US" sz="2222" b="1" dirty="0">
                <a:solidFill>
                  <a:srgbClr val="000000"/>
                </a:solidFill>
                <a:latin typeface="Consolas" panose="020B0609020204030204" pitchFamily="49" charset="0"/>
                <a:cs typeface="Consolas" panose="020B0609020204030204" pitchFamily="49" charset="0"/>
              </a:rPr>
              <a:t>double </a:t>
            </a:r>
            <a:r>
              <a:rPr lang="en-US" altLang="en-US" sz="2222" b="1" dirty="0" err="1">
                <a:solidFill>
                  <a:srgbClr val="000000"/>
                </a:solidFill>
                <a:latin typeface="Consolas" panose="020B0609020204030204" pitchFamily="49" charset="0"/>
                <a:cs typeface="Consolas" panose="020B0609020204030204" pitchFamily="49" charset="0"/>
              </a:rPr>
              <a:t>disabilityAmount</a:t>
            </a:r>
            <a:r>
              <a:rPr lang="en-US" altLang="en-US" sz="2222" b="1" dirty="0">
                <a:solidFill>
                  <a:srgbClr val="000000"/>
                </a:solidFill>
                <a:latin typeface="Consolas" panose="020B0609020204030204" pitchFamily="49" charset="0"/>
                <a:cs typeface="Consolas" panose="020B0609020204030204" pitchFamily="49" charset="0"/>
              </a:rPr>
              <a:t>() {</a:t>
            </a:r>
          </a:p>
          <a:p>
            <a:pPr algn="just" eaLnBrk="1" hangingPunct="1">
              <a:defRPr/>
            </a:pPr>
            <a:r>
              <a:rPr lang="en-US" altLang="en-US" sz="2222" b="1" dirty="0">
                <a:solidFill>
                  <a:srgbClr val="000000"/>
                </a:solidFill>
                <a:latin typeface="Consolas" panose="020B0609020204030204" pitchFamily="49" charset="0"/>
                <a:cs typeface="Consolas" panose="020B0609020204030204" pitchFamily="49" charset="0"/>
              </a:rPr>
              <a:t>	if </a:t>
            </a:r>
            <a:r>
              <a:rPr lang="en-US" altLang="en-US" sz="2222" b="1" dirty="0">
                <a:solidFill>
                  <a:srgbClr val="C72105"/>
                </a:solidFill>
                <a:latin typeface="Consolas" panose="020B0609020204030204" pitchFamily="49" charset="0"/>
                <a:cs typeface="Consolas" panose="020B0609020204030204" pitchFamily="49" charset="0"/>
              </a:rPr>
              <a:t>(</a:t>
            </a:r>
            <a:r>
              <a:rPr lang="en-US" altLang="en-US" sz="2222" b="1" dirty="0" err="1">
                <a:solidFill>
                  <a:srgbClr val="C72105"/>
                </a:solidFill>
                <a:latin typeface="Consolas" panose="020B0609020204030204" pitchFamily="49" charset="0"/>
                <a:cs typeface="Consolas" panose="020B0609020204030204" pitchFamily="49" charset="0"/>
              </a:rPr>
              <a:t>isNotEligibleForDisability</a:t>
            </a:r>
            <a:r>
              <a:rPr lang="en-US" altLang="en-US" sz="2222" b="1" dirty="0">
                <a:solidFill>
                  <a:srgbClr val="C72105"/>
                </a:solidFill>
                <a:latin typeface="Consolas" panose="020B0609020204030204" pitchFamily="49" charset="0"/>
                <a:cs typeface="Consolas" panose="020B0609020204030204" pitchFamily="49" charset="0"/>
              </a:rPr>
              <a:t>())</a:t>
            </a:r>
            <a:r>
              <a:rPr lang="en-US" altLang="en-US" sz="2222" b="1" dirty="0">
                <a:solidFill>
                  <a:srgbClr val="000000"/>
                </a:solidFill>
                <a:latin typeface="Consolas" panose="020B0609020204030204" pitchFamily="49" charset="0"/>
                <a:cs typeface="Consolas" panose="020B0609020204030204" pitchFamily="49" charset="0"/>
              </a:rPr>
              <a:t> return 0;</a:t>
            </a:r>
          </a:p>
          <a:p>
            <a:pPr algn="just" eaLnBrk="1" hangingPunct="1">
              <a:defRPr/>
            </a:pPr>
            <a:r>
              <a:rPr lang="en-US" altLang="en-US" sz="2222" b="1" dirty="0">
                <a:solidFill>
                  <a:srgbClr val="000000"/>
                </a:solidFill>
                <a:latin typeface="Consolas" panose="020B0609020204030204" pitchFamily="49" charset="0"/>
                <a:cs typeface="Consolas" panose="020B0609020204030204" pitchFamily="49" charset="0"/>
              </a:rPr>
              <a:t>	</a:t>
            </a:r>
            <a:r>
              <a:rPr lang="en-US" altLang="en-US" sz="2222" b="1" dirty="0">
                <a:solidFill>
                  <a:srgbClr val="00B050"/>
                </a:solidFill>
                <a:latin typeface="Consolas" panose="020B0609020204030204" pitchFamily="49" charset="0"/>
                <a:cs typeface="Consolas" panose="020B0609020204030204" pitchFamily="49" charset="0"/>
              </a:rPr>
              <a:t>// compute the disability amount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a:extLst>
              <a:ext uri="{FF2B5EF4-FFF2-40B4-BE49-F238E27FC236}">
                <a16:creationId xmlns:a16="http://schemas.microsoft.com/office/drawing/2014/main" id="{BE35C54F-07C0-4384-8BD3-CB974325EBBE}"/>
              </a:ext>
            </a:extLst>
          </p:cNvPr>
          <p:cNvSpPr>
            <a:spLocks noGrp="1"/>
          </p:cNvSpPr>
          <p:nvPr>
            <p:ph idx="1"/>
          </p:nvPr>
        </p:nvSpPr>
        <p:spPr bwMode="auto">
          <a:xfrm>
            <a:off x="370417" y="1295400"/>
            <a:ext cx="9602611" cy="17443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50800" rIns="101600" bIns="50800" numCol="1" anchor="t" anchorCtr="0" compatLnSpc="1">
            <a:prstTxWarp prst="textNoShape">
              <a:avLst/>
            </a:prstTxWarp>
            <a:spAutoFit/>
          </a:bodyPr>
          <a:lstStyle/>
          <a:p>
            <a:r>
              <a:rPr lang="en-CA" altLang="en-US" sz="2667" b="1" dirty="0">
                <a:latin typeface="Times New Roman" panose="02020603050405020304" pitchFamily="18" charset="0"/>
                <a:cs typeface="Times New Roman" panose="02020603050405020304" pitchFamily="18" charset="0"/>
              </a:rPr>
              <a:t>Consolidate Duplicate Conditional Fragments: </a:t>
            </a:r>
            <a:r>
              <a:rPr lang="en-CA" altLang="en-US" sz="2667" dirty="0">
                <a:latin typeface="Times New Roman" panose="02020603050405020304" pitchFamily="18" charset="0"/>
                <a:cs typeface="Times New Roman" panose="02020603050405020304" pitchFamily="18" charset="0"/>
              </a:rPr>
              <a:t>The same fragment of code is in all branches of a conditional expression. Refactor by moving it outside of the expression.</a:t>
            </a:r>
          </a:p>
          <a:p>
            <a:endParaRPr lang="en-CA" altLang="en-US" sz="2667"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0F8E8BFF-DF04-4DEE-9A36-5872360BF7D8}"/>
              </a:ext>
            </a:extLst>
          </p:cNvPr>
          <p:cNvSpPr>
            <a:spLocks noGrp="1"/>
          </p:cNvSpPr>
          <p:nvPr>
            <p:ph type="title"/>
          </p:nvPr>
        </p:nvSpPr>
        <p:spPr>
          <a:xfrm>
            <a:off x="199320" y="199320"/>
            <a:ext cx="9773708" cy="738664"/>
          </a:xfrm>
        </p:spPr>
        <p:txBody>
          <a:bodyPr/>
          <a:lstStyle/>
          <a:p>
            <a:pPr>
              <a:defRPr/>
            </a:pPr>
            <a:r>
              <a:rPr lang="en-CA" dirty="0"/>
              <a:t>Refactoring: examples</a:t>
            </a:r>
          </a:p>
        </p:txBody>
      </p:sp>
      <p:sp>
        <p:nvSpPr>
          <p:cNvPr id="15364" name="Footer Placeholder 3">
            <a:extLst>
              <a:ext uri="{FF2B5EF4-FFF2-40B4-BE49-F238E27FC236}">
                <a16:creationId xmlns:a16="http://schemas.microsoft.com/office/drawing/2014/main" id="{F4878E13-8F88-49AB-96C4-858B6AC4DEA1}"/>
              </a:ext>
            </a:extLst>
          </p:cNvPr>
          <p:cNvSpPr>
            <a:spLocks noGrp="1"/>
          </p:cNvSpPr>
          <p:nvPr>
            <p:ph type="ftr" sz="quarter" idx="10"/>
          </p:nvPr>
        </p:nvSpPr>
        <p:spPr bwMode="auto">
          <a:xfrm>
            <a:off x="7308850" y="6704013"/>
            <a:ext cx="18923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CA"/>
              <a:t>Joey Paquet, 2006-2014</a:t>
            </a:r>
            <a:endParaRPr lang="en-US" altLang="en-US" sz="1333">
              <a:solidFill>
                <a:schemeClr val="bg1"/>
              </a:solidFill>
              <a:latin typeface="Calibri Light" panose="020F0302020204030204" pitchFamily="34" charset="0"/>
            </a:endParaRPr>
          </a:p>
        </p:txBody>
      </p:sp>
      <p:sp>
        <p:nvSpPr>
          <p:cNvPr id="15365" name="Slide Number Placeholder 4">
            <a:extLst>
              <a:ext uri="{FF2B5EF4-FFF2-40B4-BE49-F238E27FC236}">
                <a16:creationId xmlns:a16="http://schemas.microsoft.com/office/drawing/2014/main" id="{7BAF0B4D-074B-4689-8A06-B11572437092}"/>
              </a:ext>
            </a:extLst>
          </p:cNvPr>
          <p:cNvSpPr>
            <a:spLocks noGrp="1"/>
          </p:cNvSpPr>
          <p:nvPr>
            <p:ph type="sldNum" sz="quarter" idx="11"/>
          </p:nvPr>
        </p:nvSpPr>
        <p:spPr bwMode="auto">
          <a:xfrm>
            <a:off x="8001000" y="26988"/>
            <a:ext cx="10668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fld id="{1A2D920D-0FAD-4C73-A71A-87E2503F0427}" type="slidenum">
              <a:rPr lang="en-US" altLang="en-US" smtClean="0"/>
              <a:pPr/>
              <a:t>47</a:t>
            </a:fld>
            <a:endParaRPr lang="en-US" altLang="en-US" sz="1333">
              <a:solidFill>
                <a:schemeClr val="bg1"/>
              </a:solidFill>
              <a:latin typeface="Calibri Light" panose="020F0302020204030204" pitchFamily="34" charset="0"/>
            </a:endParaRPr>
          </a:p>
        </p:txBody>
      </p:sp>
      <p:sp>
        <p:nvSpPr>
          <p:cNvPr id="15366" name="Date Placeholder 5">
            <a:extLst>
              <a:ext uri="{FF2B5EF4-FFF2-40B4-BE49-F238E27FC236}">
                <a16:creationId xmlns:a16="http://schemas.microsoft.com/office/drawing/2014/main" id="{701F19DA-5584-4E5B-8B61-5C00D3BBDAF5}"/>
              </a:ext>
            </a:extLst>
          </p:cNvPr>
          <p:cNvSpPr>
            <a:spLocks noGrp="1"/>
          </p:cNvSpPr>
          <p:nvPr>
            <p:ph type="dt" sz="quarter" idx="12"/>
          </p:nvPr>
        </p:nvSpPr>
        <p:spPr bwMode="auto">
          <a:xfrm>
            <a:off x="92075" y="26988"/>
            <a:ext cx="5122863"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rgbClr val="FFFFFF"/>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US" altLang="en-US"/>
              <a:t>SOEN 6441 - Advanced Programming Practices</a:t>
            </a:r>
            <a:endParaRPr lang="en-US" altLang="en-US" sz="1333">
              <a:solidFill>
                <a:srgbClr val="FFFFFF"/>
              </a:solidFill>
              <a:latin typeface="Calibri Light" panose="020F0302020204030204" pitchFamily="34" charset="0"/>
            </a:endParaRPr>
          </a:p>
        </p:txBody>
      </p:sp>
      <p:sp>
        <p:nvSpPr>
          <p:cNvPr id="7" name="TextBox 6">
            <a:extLst>
              <a:ext uri="{FF2B5EF4-FFF2-40B4-BE49-F238E27FC236}">
                <a16:creationId xmlns:a16="http://schemas.microsoft.com/office/drawing/2014/main" id="{06AA7B71-D73E-4224-98E7-477CB0DA3940}"/>
              </a:ext>
            </a:extLst>
          </p:cNvPr>
          <p:cNvSpPr txBox="1"/>
          <p:nvPr/>
        </p:nvSpPr>
        <p:spPr>
          <a:xfrm>
            <a:off x="698386" y="2903922"/>
            <a:ext cx="4406976" cy="2486002"/>
          </a:xfrm>
          <a:prstGeom prst="rect">
            <a:avLst/>
          </a:prstGeom>
          <a:solidFill>
            <a:schemeClr val="bg1"/>
          </a:solidFill>
          <a:ln>
            <a:solidFill>
              <a:schemeClr val="accent1"/>
            </a:solidFill>
          </a:ln>
          <a:effectLst>
            <a:glow rad="63500">
              <a:schemeClr val="accent4">
                <a:satMod val="175000"/>
                <a:alpha val="40000"/>
              </a:schemeClr>
            </a:glow>
          </a:effectLst>
        </p:spPr>
        <p:txBody>
          <a:bodyPr wrap="none">
            <a:spAutoFit/>
          </a:bodyPr>
          <a:lstStyle/>
          <a:p>
            <a:pPr eaLnBrk="1" hangingPunct="1">
              <a:defRPr/>
            </a:pPr>
            <a:r>
              <a:rPr lang="en-US" altLang="en-US" sz="2222" b="1" dirty="0">
                <a:solidFill>
                  <a:srgbClr val="000000"/>
                </a:solidFill>
                <a:latin typeface="Consolas" panose="020B0609020204030204" pitchFamily="49" charset="0"/>
                <a:cs typeface="Consolas" panose="020B0609020204030204" pitchFamily="49" charset="0"/>
              </a:rPr>
              <a:t>if (</a:t>
            </a:r>
            <a:r>
              <a:rPr lang="en-US" altLang="en-US" sz="2222" b="1" dirty="0" err="1">
                <a:solidFill>
                  <a:srgbClr val="000000"/>
                </a:solidFill>
                <a:latin typeface="Consolas" panose="020B0609020204030204" pitchFamily="49" charset="0"/>
                <a:cs typeface="Consolas" panose="020B0609020204030204" pitchFamily="49" charset="0"/>
              </a:rPr>
              <a:t>isSpecialDeal</a:t>
            </a:r>
            <a:r>
              <a:rPr lang="en-US" altLang="en-US" sz="2222" b="1" dirty="0">
                <a:solidFill>
                  <a:srgbClr val="000000"/>
                </a:solidFill>
                <a:latin typeface="Consolas" panose="020B0609020204030204" pitchFamily="49" charset="0"/>
                <a:cs typeface="Consolas" panose="020B0609020204030204" pitchFamily="49" charset="0"/>
              </a:rPr>
              <a:t>()) {</a:t>
            </a:r>
          </a:p>
          <a:p>
            <a:pPr eaLnBrk="1" hangingPunct="1">
              <a:defRPr/>
            </a:pPr>
            <a:r>
              <a:rPr lang="en-US" altLang="en-US" sz="2222" b="1" dirty="0">
                <a:solidFill>
                  <a:srgbClr val="000000"/>
                </a:solidFill>
                <a:latin typeface="Consolas" panose="020B0609020204030204" pitchFamily="49" charset="0"/>
                <a:cs typeface="Consolas" panose="020B0609020204030204" pitchFamily="49" charset="0"/>
              </a:rPr>
              <a:t>	total = price * 0.95;</a:t>
            </a:r>
          </a:p>
          <a:p>
            <a:pPr eaLnBrk="1" hangingPunct="1">
              <a:defRPr/>
            </a:pPr>
            <a:r>
              <a:rPr lang="en-US" altLang="en-US" sz="2222" b="1" dirty="0">
                <a:solidFill>
                  <a:srgbClr val="000000"/>
                </a:solidFill>
                <a:latin typeface="Consolas" panose="020B0609020204030204" pitchFamily="49" charset="0"/>
                <a:cs typeface="Consolas" panose="020B0609020204030204" pitchFamily="49" charset="0"/>
              </a:rPr>
              <a:t>	</a:t>
            </a:r>
            <a:r>
              <a:rPr lang="en-US" altLang="en-US" sz="2222" b="1" dirty="0">
                <a:solidFill>
                  <a:srgbClr val="C72105"/>
                </a:solidFill>
                <a:latin typeface="Consolas" panose="020B0609020204030204" pitchFamily="49" charset="0"/>
                <a:cs typeface="Consolas" panose="020B0609020204030204" pitchFamily="49" charset="0"/>
              </a:rPr>
              <a:t>send();</a:t>
            </a:r>
          </a:p>
          <a:p>
            <a:pPr eaLnBrk="1" hangingPunct="1">
              <a:defRPr/>
            </a:pPr>
            <a:r>
              <a:rPr lang="en-US" altLang="en-US" sz="2222" b="1" dirty="0">
                <a:solidFill>
                  <a:srgbClr val="000000"/>
                </a:solidFill>
                <a:latin typeface="Consolas" panose="020B0609020204030204" pitchFamily="49" charset="0"/>
                <a:cs typeface="Consolas" panose="020B0609020204030204" pitchFamily="49" charset="0"/>
              </a:rPr>
              <a:t>} else {</a:t>
            </a:r>
          </a:p>
          <a:p>
            <a:pPr eaLnBrk="1" hangingPunct="1">
              <a:defRPr/>
            </a:pPr>
            <a:r>
              <a:rPr lang="en-US" altLang="en-US" sz="2222" b="1" dirty="0">
                <a:solidFill>
                  <a:srgbClr val="000000"/>
                </a:solidFill>
                <a:latin typeface="Consolas" panose="020B0609020204030204" pitchFamily="49" charset="0"/>
                <a:cs typeface="Consolas" panose="020B0609020204030204" pitchFamily="49" charset="0"/>
              </a:rPr>
              <a:t>	total = price * 0.98;</a:t>
            </a:r>
          </a:p>
          <a:p>
            <a:pPr eaLnBrk="1" hangingPunct="1">
              <a:defRPr/>
            </a:pPr>
            <a:r>
              <a:rPr lang="en-US" altLang="en-US" sz="2222" b="1" dirty="0">
                <a:solidFill>
                  <a:srgbClr val="000000"/>
                </a:solidFill>
                <a:latin typeface="Consolas" panose="020B0609020204030204" pitchFamily="49" charset="0"/>
                <a:cs typeface="Consolas" panose="020B0609020204030204" pitchFamily="49" charset="0"/>
              </a:rPr>
              <a:t>	</a:t>
            </a:r>
            <a:r>
              <a:rPr lang="en-US" altLang="en-US" sz="2222" b="1" dirty="0">
                <a:solidFill>
                  <a:srgbClr val="C72105"/>
                </a:solidFill>
                <a:latin typeface="Consolas" panose="020B0609020204030204" pitchFamily="49" charset="0"/>
                <a:cs typeface="Consolas" panose="020B0609020204030204" pitchFamily="49" charset="0"/>
              </a:rPr>
              <a:t>send();</a:t>
            </a:r>
          </a:p>
          <a:p>
            <a:pPr eaLnBrk="1" hangingPunct="1">
              <a:defRPr/>
            </a:pPr>
            <a:r>
              <a:rPr lang="en-US" altLang="en-US" sz="2222" b="1" dirty="0">
                <a:solidFill>
                  <a:srgbClr val="000000"/>
                </a:solidFill>
                <a:latin typeface="Consolas" panose="020B0609020204030204" pitchFamily="49" charset="0"/>
                <a:cs typeface="Consolas" panose="020B0609020204030204" pitchFamily="49" charset="0"/>
              </a:rPr>
              <a:t>}</a:t>
            </a:r>
          </a:p>
        </p:txBody>
      </p:sp>
      <p:sp>
        <p:nvSpPr>
          <p:cNvPr id="8" name="TextBox 7">
            <a:extLst>
              <a:ext uri="{FF2B5EF4-FFF2-40B4-BE49-F238E27FC236}">
                <a16:creationId xmlns:a16="http://schemas.microsoft.com/office/drawing/2014/main" id="{7DF3E9A8-40E3-4ED3-8230-D2D262515AE9}"/>
              </a:ext>
            </a:extLst>
          </p:cNvPr>
          <p:cNvSpPr txBox="1"/>
          <p:nvPr/>
        </p:nvSpPr>
        <p:spPr>
          <a:xfrm>
            <a:off x="5105362" y="5618584"/>
            <a:ext cx="4406976" cy="1802096"/>
          </a:xfrm>
          <a:prstGeom prst="rect">
            <a:avLst/>
          </a:prstGeom>
          <a:solidFill>
            <a:schemeClr val="bg1"/>
          </a:solidFill>
          <a:ln>
            <a:solidFill>
              <a:schemeClr val="accent1"/>
            </a:solidFill>
          </a:ln>
          <a:effectLst>
            <a:glow rad="63500">
              <a:schemeClr val="accent4">
                <a:satMod val="175000"/>
                <a:alpha val="40000"/>
              </a:schemeClr>
            </a:glow>
          </a:effectLst>
        </p:spPr>
        <p:txBody>
          <a:bodyPr wrap="none">
            <a:spAutoFit/>
          </a:bodyPr>
          <a:lstStyle/>
          <a:p>
            <a:pPr>
              <a:defRPr/>
            </a:pPr>
            <a:r>
              <a:rPr lang="en-US" altLang="en-US" sz="2222" b="1" dirty="0">
                <a:latin typeface="Consolas" panose="020B0609020204030204" pitchFamily="49" charset="0"/>
                <a:cs typeface="Consolas" panose="020B0609020204030204" pitchFamily="49" charset="0"/>
              </a:rPr>
              <a:t>if (</a:t>
            </a:r>
            <a:r>
              <a:rPr lang="en-US" altLang="en-US" sz="2222" b="1" dirty="0" err="1">
                <a:latin typeface="Consolas" panose="020B0609020204030204" pitchFamily="49" charset="0"/>
                <a:cs typeface="Consolas" panose="020B0609020204030204" pitchFamily="49" charset="0"/>
              </a:rPr>
              <a:t>isSpecialDeal</a:t>
            </a:r>
            <a:r>
              <a:rPr lang="en-US" altLang="en-US" sz="2222" b="1" dirty="0">
                <a:latin typeface="Consolas" panose="020B0609020204030204" pitchFamily="49" charset="0"/>
                <a:cs typeface="Consolas" panose="020B0609020204030204" pitchFamily="49" charset="0"/>
              </a:rPr>
              <a:t>())</a:t>
            </a:r>
          </a:p>
          <a:p>
            <a:pPr>
              <a:defRPr/>
            </a:pPr>
            <a:r>
              <a:rPr lang="en-US" altLang="en-US" sz="2222" b="1" dirty="0">
                <a:latin typeface="Consolas" panose="020B0609020204030204" pitchFamily="49" charset="0"/>
                <a:cs typeface="Consolas" panose="020B0609020204030204" pitchFamily="49" charset="0"/>
              </a:rPr>
              <a:t>	total = price * 0.95;</a:t>
            </a:r>
          </a:p>
          <a:p>
            <a:pPr>
              <a:defRPr/>
            </a:pPr>
            <a:r>
              <a:rPr lang="en-US" altLang="en-US" sz="2222" b="1" dirty="0">
                <a:latin typeface="Consolas" panose="020B0609020204030204" pitchFamily="49" charset="0"/>
                <a:cs typeface="Consolas" panose="020B0609020204030204" pitchFamily="49" charset="0"/>
              </a:rPr>
              <a:t>else</a:t>
            </a:r>
          </a:p>
          <a:p>
            <a:pPr>
              <a:defRPr/>
            </a:pPr>
            <a:r>
              <a:rPr lang="en-US" altLang="en-US" sz="2222" b="1" dirty="0">
                <a:latin typeface="Consolas" panose="020B0609020204030204" pitchFamily="49" charset="0"/>
                <a:cs typeface="Consolas" panose="020B0609020204030204" pitchFamily="49" charset="0"/>
              </a:rPr>
              <a:t>	total = price * 0.98;</a:t>
            </a:r>
          </a:p>
          <a:p>
            <a:pPr>
              <a:defRPr/>
            </a:pPr>
            <a:r>
              <a:rPr lang="en-US" altLang="en-US" sz="2222" b="1" dirty="0">
                <a:solidFill>
                  <a:srgbClr val="C72105"/>
                </a:solidFill>
                <a:latin typeface="Consolas" panose="020B0609020204030204" pitchFamily="49" charset="0"/>
                <a:cs typeface="Consolas" panose="020B0609020204030204" pitchFamily="49" charset="0"/>
              </a:rPr>
              <a:t>send();</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a:extLst>
              <a:ext uri="{FF2B5EF4-FFF2-40B4-BE49-F238E27FC236}">
                <a16:creationId xmlns:a16="http://schemas.microsoft.com/office/drawing/2014/main" id="{9F237440-CE9D-4F01-8831-48C8FA430EDA}"/>
              </a:ext>
            </a:extLst>
          </p:cNvPr>
          <p:cNvSpPr>
            <a:spLocks noGrp="1"/>
          </p:cNvSpPr>
          <p:nvPr>
            <p:ph idx="1"/>
          </p:nvPr>
        </p:nvSpPr>
        <p:spPr bwMode="auto">
          <a:xfrm>
            <a:off x="557389" y="1829869"/>
            <a:ext cx="9602611" cy="133389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50800" rIns="101600" bIns="50800" numCol="1" anchor="t" anchorCtr="0" compatLnSpc="1">
            <a:prstTxWarp prst="textNoShape">
              <a:avLst/>
            </a:prstTxWarp>
            <a:spAutoFit/>
          </a:bodyPr>
          <a:lstStyle/>
          <a:p>
            <a:r>
              <a:rPr lang="en-CA" altLang="en-US" sz="2667" b="1" dirty="0">
                <a:latin typeface="Times New Roman" panose="02020603050405020304" pitchFamily="18" charset="0"/>
                <a:cs typeface="Times New Roman" panose="02020603050405020304" pitchFamily="18" charset="0"/>
              </a:rPr>
              <a:t>Rename Method: </a:t>
            </a:r>
            <a:r>
              <a:rPr lang="en-CA" altLang="en-US" sz="2667" dirty="0">
                <a:latin typeface="Times New Roman" panose="02020603050405020304" pitchFamily="18" charset="0"/>
                <a:cs typeface="Times New Roman" panose="02020603050405020304" pitchFamily="18" charset="0"/>
              </a:rPr>
              <a:t>The name of a method does not reveal its purpose. Refactor it by changing the name of the method. </a:t>
            </a:r>
          </a:p>
          <a:p>
            <a:endParaRPr lang="en-CA" altLang="en-US" sz="2667"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5F1D8E23-0DAF-48BB-8AE8-444205467714}"/>
              </a:ext>
            </a:extLst>
          </p:cNvPr>
          <p:cNvSpPr>
            <a:spLocks noGrp="1"/>
          </p:cNvSpPr>
          <p:nvPr>
            <p:ph type="title"/>
          </p:nvPr>
        </p:nvSpPr>
        <p:spPr>
          <a:xfrm>
            <a:off x="199320" y="199320"/>
            <a:ext cx="9773708" cy="738664"/>
          </a:xfrm>
        </p:spPr>
        <p:txBody>
          <a:bodyPr/>
          <a:lstStyle/>
          <a:p>
            <a:pPr>
              <a:defRPr/>
            </a:pPr>
            <a:r>
              <a:rPr lang="en-CA" dirty="0"/>
              <a:t>Refactoring: examples</a:t>
            </a:r>
          </a:p>
        </p:txBody>
      </p:sp>
      <p:sp>
        <p:nvSpPr>
          <p:cNvPr id="16388" name="Footer Placeholder 3">
            <a:extLst>
              <a:ext uri="{FF2B5EF4-FFF2-40B4-BE49-F238E27FC236}">
                <a16:creationId xmlns:a16="http://schemas.microsoft.com/office/drawing/2014/main" id="{92366A53-56DF-41D3-A2C4-BCDA374552F4}"/>
              </a:ext>
            </a:extLst>
          </p:cNvPr>
          <p:cNvSpPr>
            <a:spLocks noGrp="1"/>
          </p:cNvSpPr>
          <p:nvPr>
            <p:ph type="ftr" sz="quarter" idx="10"/>
          </p:nvPr>
        </p:nvSpPr>
        <p:spPr bwMode="auto">
          <a:xfrm>
            <a:off x="7308850" y="6704013"/>
            <a:ext cx="18923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CA"/>
              <a:t>Joey Paquet, 2006-2014</a:t>
            </a:r>
            <a:endParaRPr lang="en-US" altLang="en-US" sz="1333">
              <a:solidFill>
                <a:schemeClr val="bg1"/>
              </a:solidFill>
              <a:latin typeface="Calibri Light" panose="020F0302020204030204" pitchFamily="34" charset="0"/>
            </a:endParaRPr>
          </a:p>
        </p:txBody>
      </p:sp>
      <p:sp>
        <p:nvSpPr>
          <p:cNvPr id="16389" name="Slide Number Placeholder 4">
            <a:extLst>
              <a:ext uri="{FF2B5EF4-FFF2-40B4-BE49-F238E27FC236}">
                <a16:creationId xmlns:a16="http://schemas.microsoft.com/office/drawing/2014/main" id="{82258684-846A-40DB-82AE-CF6971C373E8}"/>
              </a:ext>
            </a:extLst>
          </p:cNvPr>
          <p:cNvSpPr>
            <a:spLocks noGrp="1"/>
          </p:cNvSpPr>
          <p:nvPr>
            <p:ph type="sldNum" sz="quarter" idx="11"/>
          </p:nvPr>
        </p:nvSpPr>
        <p:spPr bwMode="auto">
          <a:xfrm>
            <a:off x="8001000" y="26988"/>
            <a:ext cx="10668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fld id="{1A2D920D-0FAD-4C73-A71A-87E2503F0427}" type="slidenum">
              <a:rPr lang="en-US" altLang="en-US" smtClean="0"/>
              <a:pPr/>
              <a:t>48</a:t>
            </a:fld>
            <a:endParaRPr lang="en-US" altLang="en-US" sz="1333">
              <a:solidFill>
                <a:schemeClr val="bg1"/>
              </a:solidFill>
              <a:latin typeface="Calibri Light" panose="020F0302020204030204" pitchFamily="34" charset="0"/>
            </a:endParaRPr>
          </a:p>
        </p:txBody>
      </p:sp>
      <p:sp>
        <p:nvSpPr>
          <p:cNvPr id="16390" name="Date Placeholder 5">
            <a:extLst>
              <a:ext uri="{FF2B5EF4-FFF2-40B4-BE49-F238E27FC236}">
                <a16:creationId xmlns:a16="http://schemas.microsoft.com/office/drawing/2014/main" id="{CBBD2A37-04CF-46E2-9FA5-9BC6E612A042}"/>
              </a:ext>
            </a:extLst>
          </p:cNvPr>
          <p:cNvSpPr>
            <a:spLocks noGrp="1"/>
          </p:cNvSpPr>
          <p:nvPr>
            <p:ph type="dt" sz="quarter" idx="12"/>
          </p:nvPr>
        </p:nvSpPr>
        <p:spPr bwMode="auto">
          <a:xfrm>
            <a:off x="92075" y="26988"/>
            <a:ext cx="5122863"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rgbClr val="FFFFFF"/>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US" altLang="en-US"/>
              <a:t>SOEN 6441 - Advanced Programming Practices</a:t>
            </a:r>
            <a:endParaRPr lang="en-US" altLang="en-US" sz="1333">
              <a:solidFill>
                <a:srgbClr val="FFFFFF"/>
              </a:solidFill>
              <a:latin typeface="Calibri Light" panose="020F0302020204030204" pitchFamily="34" charset="0"/>
            </a:endParaRPr>
          </a:p>
        </p:txBody>
      </p:sp>
      <p:sp>
        <p:nvSpPr>
          <p:cNvPr id="7" name="TextBox 6">
            <a:extLst>
              <a:ext uri="{FF2B5EF4-FFF2-40B4-BE49-F238E27FC236}">
                <a16:creationId xmlns:a16="http://schemas.microsoft.com/office/drawing/2014/main" id="{42D947C3-9ED7-4847-ABD8-5BCE728F5F23}"/>
              </a:ext>
            </a:extLst>
          </p:cNvPr>
          <p:cNvSpPr txBox="1"/>
          <p:nvPr/>
        </p:nvSpPr>
        <p:spPr>
          <a:xfrm>
            <a:off x="1574800" y="4167444"/>
            <a:ext cx="3169457" cy="1118191"/>
          </a:xfrm>
          <a:prstGeom prst="rect">
            <a:avLst/>
          </a:prstGeom>
          <a:solidFill>
            <a:schemeClr val="bg1"/>
          </a:solidFill>
          <a:ln>
            <a:solidFill>
              <a:schemeClr val="accent1"/>
            </a:solidFill>
          </a:ln>
          <a:effectLst>
            <a:glow rad="63500">
              <a:schemeClr val="accent4">
                <a:satMod val="175000"/>
                <a:alpha val="40000"/>
              </a:schemeClr>
            </a:glow>
          </a:effectLst>
        </p:spPr>
        <p:txBody>
          <a:bodyPr wrap="none">
            <a:spAutoFit/>
          </a:bodyPr>
          <a:lstStyle/>
          <a:p>
            <a:pPr algn="just" eaLnBrk="1" hangingPunct="1">
              <a:defRPr/>
            </a:pPr>
            <a:r>
              <a:rPr lang="en-CA" altLang="en-US" sz="2222" b="1" dirty="0" err="1">
                <a:solidFill>
                  <a:srgbClr val="000000"/>
                </a:solidFill>
                <a:latin typeface="Consolas" panose="020B0609020204030204" pitchFamily="49" charset="0"/>
                <a:cs typeface="Consolas" panose="020B0609020204030204" pitchFamily="49" charset="0"/>
              </a:rPr>
              <a:t>int</a:t>
            </a:r>
            <a:r>
              <a:rPr lang="en-CA" altLang="en-US" sz="2222" b="1" dirty="0">
                <a:solidFill>
                  <a:srgbClr val="000000"/>
                </a:solidFill>
                <a:latin typeface="Consolas" panose="020B0609020204030204" pitchFamily="49" charset="0"/>
                <a:cs typeface="Consolas" panose="020B0609020204030204" pitchFamily="49" charset="0"/>
              </a:rPr>
              <a:t> </a:t>
            </a:r>
            <a:r>
              <a:rPr lang="en-CA" altLang="en-US" sz="2222" b="1" dirty="0" err="1">
                <a:solidFill>
                  <a:srgbClr val="C72105"/>
                </a:solidFill>
                <a:latin typeface="Consolas" panose="020B0609020204030204" pitchFamily="49" charset="0"/>
                <a:cs typeface="Consolas" panose="020B0609020204030204" pitchFamily="49" charset="0"/>
              </a:rPr>
              <a:t>getInvCdtLmt</a:t>
            </a:r>
            <a:r>
              <a:rPr lang="en-CA" altLang="en-US" sz="2222" b="1" dirty="0">
                <a:solidFill>
                  <a:srgbClr val="000000"/>
                </a:solidFill>
                <a:latin typeface="Consolas" panose="020B0609020204030204" pitchFamily="49" charset="0"/>
                <a:cs typeface="Consolas" panose="020B0609020204030204" pitchFamily="49" charset="0"/>
              </a:rPr>
              <a:t>(){</a:t>
            </a:r>
          </a:p>
          <a:p>
            <a:pPr algn="just" eaLnBrk="1" hangingPunct="1">
              <a:defRPr/>
            </a:pPr>
            <a:r>
              <a:rPr lang="en-CA" altLang="en-US" sz="2222" b="1" dirty="0">
                <a:solidFill>
                  <a:srgbClr val="000000"/>
                </a:solidFill>
                <a:latin typeface="Consolas" panose="020B0609020204030204" pitchFamily="49" charset="0"/>
                <a:cs typeface="Consolas" panose="020B0609020204030204" pitchFamily="49" charset="0"/>
              </a:rPr>
              <a:t>…</a:t>
            </a:r>
          </a:p>
          <a:p>
            <a:pPr algn="just" eaLnBrk="1" hangingPunct="1">
              <a:defRPr/>
            </a:pPr>
            <a:r>
              <a:rPr lang="en-CA" altLang="en-US" sz="2222" b="1" dirty="0">
                <a:solidFill>
                  <a:srgbClr val="000000"/>
                </a:solidFill>
                <a:latin typeface="Consolas" panose="020B0609020204030204" pitchFamily="49" charset="0"/>
                <a:cs typeface="Consolas" panose="020B0609020204030204" pitchFamily="49" charset="0"/>
              </a:rPr>
              <a:t>}</a:t>
            </a:r>
          </a:p>
        </p:txBody>
      </p:sp>
      <p:sp>
        <p:nvSpPr>
          <p:cNvPr id="8" name="TextBox 7">
            <a:extLst>
              <a:ext uri="{FF2B5EF4-FFF2-40B4-BE49-F238E27FC236}">
                <a16:creationId xmlns:a16="http://schemas.microsoft.com/office/drawing/2014/main" id="{C550FEEE-9AFA-49C8-9217-7A07C9151515}"/>
              </a:ext>
            </a:extLst>
          </p:cNvPr>
          <p:cNvSpPr txBox="1"/>
          <p:nvPr/>
        </p:nvSpPr>
        <p:spPr>
          <a:xfrm>
            <a:off x="4238234" y="5812128"/>
            <a:ext cx="5211683" cy="1118191"/>
          </a:xfrm>
          <a:prstGeom prst="rect">
            <a:avLst/>
          </a:prstGeom>
          <a:solidFill>
            <a:schemeClr val="bg1"/>
          </a:solidFill>
          <a:ln>
            <a:solidFill>
              <a:schemeClr val="accent1"/>
            </a:solidFill>
          </a:ln>
          <a:effectLst>
            <a:glow rad="63500">
              <a:schemeClr val="accent4">
                <a:satMod val="175000"/>
                <a:alpha val="40000"/>
              </a:schemeClr>
            </a:glow>
          </a:effectLst>
        </p:spPr>
        <p:txBody>
          <a:bodyPr wrap="none">
            <a:spAutoFit/>
          </a:bodyPr>
          <a:lstStyle/>
          <a:p>
            <a:pPr algn="just" eaLnBrk="1" hangingPunct="1">
              <a:defRPr/>
            </a:pPr>
            <a:r>
              <a:rPr lang="en-CA" altLang="en-US" sz="2222" b="1" dirty="0" err="1">
                <a:solidFill>
                  <a:srgbClr val="000000"/>
                </a:solidFill>
                <a:latin typeface="Consolas" panose="020B0609020204030204" pitchFamily="49" charset="0"/>
                <a:cs typeface="Consolas" panose="020B0609020204030204" pitchFamily="49" charset="0"/>
              </a:rPr>
              <a:t>int</a:t>
            </a:r>
            <a:r>
              <a:rPr lang="en-CA" altLang="en-US" sz="2222" b="1" dirty="0">
                <a:solidFill>
                  <a:srgbClr val="000000"/>
                </a:solidFill>
                <a:latin typeface="Consolas" panose="020B0609020204030204" pitchFamily="49" charset="0"/>
                <a:cs typeface="Consolas" panose="020B0609020204030204" pitchFamily="49" charset="0"/>
              </a:rPr>
              <a:t> </a:t>
            </a:r>
            <a:r>
              <a:rPr lang="en-CA" altLang="en-US" sz="2222" b="1" dirty="0" err="1">
                <a:solidFill>
                  <a:srgbClr val="C72105"/>
                </a:solidFill>
                <a:latin typeface="Consolas" panose="020B0609020204030204" pitchFamily="49" charset="0"/>
                <a:cs typeface="Consolas" panose="020B0609020204030204" pitchFamily="49" charset="0"/>
              </a:rPr>
              <a:t>getInvoiceableCreditLimit</a:t>
            </a:r>
            <a:r>
              <a:rPr lang="en-CA" altLang="en-US" sz="2222" b="1" dirty="0">
                <a:solidFill>
                  <a:srgbClr val="000000"/>
                </a:solidFill>
                <a:latin typeface="Consolas" panose="020B0609020204030204" pitchFamily="49" charset="0"/>
                <a:cs typeface="Consolas" panose="020B0609020204030204" pitchFamily="49" charset="0"/>
              </a:rPr>
              <a:t>(){</a:t>
            </a:r>
          </a:p>
          <a:p>
            <a:pPr algn="just" eaLnBrk="1" hangingPunct="1">
              <a:defRPr/>
            </a:pPr>
            <a:r>
              <a:rPr lang="en-CA" altLang="en-US" sz="2222" b="1" dirty="0">
                <a:solidFill>
                  <a:srgbClr val="000000"/>
                </a:solidFill>
                <a:latin typeface="Consolas" panose="020B0609020204030204" pitchFamily="49" charset="0"/>
                <a:cs typeface="Consolas" panose="020B0609020204030204" pitchFamily="49" charset="0"/>
              </a:rPr>
              <a:t>…</a:t>
            </a:r>
          </a:p>
          <a:p>
            <a:pPr algn="just" eaLnBrk="1" hangingPunct="1">
              <a:defRPr/>
            </a:pPr>
            <a:r>
              <a:rPr lang="en-CA" altLang="en-US" sz="2222" b="1" dirty="0">
                <a:solidFill>
                  <a:srgbClr val="000000"/>
                </a:solidFill>
                <a:latin typeface="Consolas" panose="020B0609020204030204" pitchFamily="49" charset="0"/>
                <a:cs typeface="Consolas" panose="020B0609020204030204" pitchFamily="49" charset="0"/>
              </a:rPr>
              <a:t>}</a:t>
            </a:r>
            <a:endParaRPr lang="en-US" altLang="en-US" sz="2222" b="1" dirty="0">
              <a:solidFill>
                <a:srgbClr val="000000"/>
              </a:solidFill>
              <a:latin typeface="Consolas" panose="020B0609020204030204" pitchFamily="49" charset="0"/>
              <a:cs typeface="Consolas" panose="020B0609020204030204" pitchFamily="49"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a:extLst>
              <a:ext uri="{FF2B5EF4-FFF2-40B4-BE49-F238E27FC236}">
                <a16:creationId xmlns:a16="http://schemas.microsoft.com/office/drawing/2014/main" id="{5B0E50EA-6781-4E78-B065-DAB3FA13CE20}"/>
              </a:ext>
            </a:extLst>
          </p:cNvPr>
          <p:cNvSpPr>
            <a:spLocks noGrp="1"/>
          </p:cNvSpPr>
          <p:nvPr>
            <p:ph idx="1"/>
          </p:nvPr>
        </p:nvSpPr>
        <p:spPr bwMode="auto">
          <a:xfrm>
            <a:off x="278694" y="1600200"/>
            <a:ext cx="9602611" cy="133389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50800" rIns="101600" bIns="50800" numCol="1" anchor="t" anchorCtr="0" compatLnSpc="1">
            <a:prstTxWarp prst="textNoShape">
              <a:avLst/>
            </a:prstTxWarp>
            <a:spAutoFit/>
          </a:bodyPr>
          <a:lstStyle/>
          <a:p>
            <a:r>
              <a:rPr lang="en-CA" altLang="en-US" sz="2667" b="1" dirty="0">
                <a:latin typeface="Times New Roman" panose="02020603050405020304" pitchFamily="18" charset="0"/>
                <a:cs typeface="Times New Roman" panose="02020603050405020304" pitchFamily="18" charset="0"/>
              </a:rPr>
              <a:t>Pull Up Field: </a:t>
            </a:r>
            <a:r>
              <a:rPr lang="en-CA" altLang="en-US" sz="2667" dirty="0">
                <a:latin typeface="Times New Roman" panose="02020603050405020304" pitchFamily="18" charset="0"/>
                <a:cs typeface="Times New Roman" panose="02020603050405020304" pitchFamily="18" charset="0"/>
              </a:rPr>
              <a:t>Two subclasses have the same field. Refactor it by moving the field to the superclass.</a:t>
            </a:r>
          </a:p>
          <a:p>
            <a:endParaRPr lang="en-CA" altLang="en-US" sz="2667"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9DADF2AC-9F44-4061-9548-1C4E659897DF}"/>
              </a:ext>
            </a:extLst>
          </p:cNvPr>
          <p:cNvSpPr>
            <a:spLocks noGrp="1"/>
          </p:cNvSpPr>
          <p:nvPr>
            <p:ph type="title"/>
          </p:nvPr>
        </p:nvSpPr>
        <p:spPr>
          <a:xfrm>
            <a:off x="199320" y="199320"/>
            <a:ext cx="9773708" cy="738664"/>
          </a:xfrm>
        </p:spPr>
        <p:txBody>
          <a:bodyPr/>
          <a:lstStyle/>
          <a:p>
            <a:pPr>
              <a:defRPr/>
            </a:pPr>
            <a:r>
              <a:rPr lang="en-CA" dirty="0"/>
              <a:t>Refactoring: examples</a:t>
            </a:r>
          </a:p>
        </p:txBody>
      </p:sp>
      <p:sp>
        <p:nvSpPr>
          <p:cNvPr id="17412" name="Footer Placeholder 3">
            <a:extLst>
              <a:ext uri="{FF2B5EF4-FFF2-40B4-BE49-F238E27FC236}">
                <a16:creationId xmlns:a16="http://schemas.microsoft.com/office/drawing/2014/main" id="{D2CC54F5-38F5-4D0A-B91E-C61934A4AA27}"/>
              </a:ext>
            </a:extLst>
          </p:cNvPr>
          <p:cNvSpPr>
            <a:spLocks noGrp="1"/>
          </p:cNvSpPr>
          <p:nvPr>
            <p:ph type="ftr" sz="quarter" idx="10"/>
          </p:nvPr>
        </p:nvSpPr>
        <p:spPr bwMode="auto">
          <a:xfrm>
            <a:off x="7308850" y="6704013"/>
            <a:ext cx="18923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CA"/>
              <a:t>Joey Paquet, 2006-2014</a:t>
            </a:r>
            <a:endParaRPr lang="en-US" altLang="en-US" sz="1333">
              <a:solidFill>
                <a:schemeClr val="bg1"/>
              </a:solidFill>
              <a:latin typeface="Calibri Light" panose="020F0302020204030204" pitchFamily="34" charset="0"/>
            </a:endParaRPr>
          </a:p>
        </p:txBody>
      </p:sp>
      <p:sp>
        <p:nvSpPr>
          <p:cNvPr id="17413" name="Slide Number Placeholder 4">
            <a:extLst>
              <a:ext uri="{FF2B5EF4-FFF2-40B4-BE49-F238E27FC236}">
                <a16:creationId xmlns:a16="http://schemas.microsoft.com/office/drawing/2014/main" id="{01A08FCD-3FB8-4C05-B606-77233DAFBBAE}"/>
              </a:ext>
            </a:extLst>
          </p:cNvPr>
          <p:cNvSpPr>
            <a:spLocks noGrp="1"/>
          </p:cNvSpPr>
          <p:nvPr>
            <p:ph type="sldNum" sz="quarter" idx="11"/>
          </p:nvPr>
        </p:nvSpPr>
        <p:spPr bwMode="auto">
          <a:xfrm>
            <a:off x="8001000" y="26988"/>
            <a:ext cx="10668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fld id="{1A2D920D-0FAD-4C73-A71A-87E2503F0427}" type="slidenum">
              <a:rPr lang="en-US" altLang="en-US" smtClean="0"/>
              <a:pPr/>
              <a:t>49</a:t>
            </a:fld>
            <a:endParaRPr lang="en-US" altLang="en-US" sz="1333">
              <a:solidFill>
                <a:schemeClr val="bg1"/>
              </a:solidFill>
              <a:latin typeface="Calibri Light" panose="020F0302020204030204" pitchFamily="34" charset="0"/>
            </a:endParaRPr>
          </a:p>
        </p:txBody>
      </p:sp>
      <p:sp>
        <p:nvSpPr>
          <p:cNvPr id="17414" name="Date Placeholder 5">
            <a:extLst>
              <a:ext uri="{FF2B5EF4-FFF2-40B4-BE49-F238E27FC236}">
                <a16:creationId xmlns:a16="http://schemas.microsoft.com/office/drawing/2014/main" id="{0512F252-2057-4CFD-A041-0FB0EAE09A32}"/>
              </a:ext>
            </a:extLst>
          </p:cNvPr>
          <p:cNvSpPr>
            <a:spLocks noGrp="1"/>
          </p:cNvSpPr>
          <p:nvPr>
            <p:ph type="dt" sz="quarter" idx="12"/>
          </p:nvPr>
        </p:nvSpPr>
        <p:spPr bwMode="auto">
          <a:xfrm>
            <a:off x="92075" y="26988"/>
            <a:ext cx="5122863"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rgbClr val="FFFFFF"/>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US" altLang="en-US"/>
              <a:t>SOEN 6441 - Advanced Programming Practices</a:t>
            </a:r>
            <a:endParaRPr lang="en-US" altLang="en-US" sz="1333">
              <a:solidFill>
                <a:srgbClr val="FFFFFF"/>
              </a:solidFill>
              <a:latin typeface="Calibri Light" panose="020F0302020204030204" pitchFamily="34" charset="0"/>
            </a:endParaRPr>
          </a:p>
        </p:txBody>
      </p:sp>
      <p:pic>
        <p:nvPicPr>
          <p:cNvPr id="17415" name="Picture 6">
            <a:extLst>
              <a:ext uri="{FF2B5EF4-FFF2-40B4-BE49-F238E27FC236}">
                <a16:creationId xmlns:a16="http://schemas.microsoft.com/office/drawing/2014/main" id="{89CD3DCB-B848-4BA1-9C76-5DA6848128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84400" y="3843454"/>
            <a:ext cx="5385153" cy="2607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E7ADDF6E-2EB7-4D59-A2E4-9CD4948A3778}"/>
              </a:ext>
            </a:extLst>
          </p:cNvPr>
          <p:cNvSpPr>
            <a:spLocks noGrp="1" noChangeArrowheads="1"/>
          </p:cNvSpPr>
          <p:nvPr>
            <p:ph type="title"/>
          </p:nvPr>
        </p:nvSpPr>
        <p:spPr/>
        <p:txBody>
          <a:bodyPr/>
          <a:lstStyle/>
          <a:p>
            <a:pPr algn="l"/>
            <a:r>
              <a:rPr lang="en-US" altLang="en-US" dirty="0"/>
              <a:t>Introduction </a:t>
            </a:r>
            <a:endParaRPr lang="en-US" altLang="en-US" sz="3556" dirty="0"/>
          </a:p>
        </p:txBody>
      </p:sp>
      <p:sp>
        <p:nvSpPr>
          <p:cNvPr id="88067" name="Rectangle 3">
            <a:extLst>
              <a:ext uri="{FF2B5EF4-FFF2-40B4-BE49-F238E27FC236}">
                <a16:creationId xmlns:a16="http://schemas.microsoft.com/office/drawing/2014/main" id="{0D855829-E139-4423-AB47-C6D62108875D}"/>
              </a:ext>
            </a:extLst>
          </p:cNvPr>
          <p:cNvSpPr>
            <a:spLocks noGrp="1" noChangeArrowheads="1"/>
          </p:cNvSpPr>
          <p:nvPr>
            <p:ph type="body" idx="1"/>
          </p:nvPr>
        </p:nvSpPr>
        <p:spPr>
          <a:xfrm>
            <a:off x="897889" y="1672142"/>
            <a:ext cx="8364220" cy="4616648"/>
          </a:xfrm>
        </p:spPr>
        <p:txBody>
          <a:bodyPr/>
          <a:lstStyle/>
          <a:p>
            <a:r>
              <a:rPr lang="en-US" altLang="en-US" sz="2400" dirty="0">
                <a:latin typeface="Times New Roman" panose="02020603050405020304" pitchFamily="18" charset="0"/>
                <a:ea typeface="PMingLiU" panose="02020500000000000000" pitchFamily="18" charset="-120"/>
                <a:cs typeface="Times New Roman" panose="02020603050405020304" pitchFamily="18" charset="0"/>
              </a:rPr>
              <a:t>How ?</a:t>
            </a:r>
          </a:p>
          <a:p>
            <a:pPr lvl="1"/>
            <a:endParaRPr lang="en-US" altLang="en-US" sz="2400" dirty="0">
              <a:solidFill>
                <a:schemeClr val="tx1"/>
              </a:solidFill>
              <a:latin typeface="Times New Roman" panose="02020603050405020304" pitchFamily="18" charset="0"/>
              <a:ea typeface="PMingLiU" panose="02020500000000000000" pitchFamily="18" charset="-120"/>
              <a:cs typeface="Times New Roman" panose="02020603050405020304" pitchFamily="18" charset="0"/>
            </a:endParaRPr>
          </a:p>
          <a:p>
            <a:pPr lvl="1"/>
            <a:r>
              <a:rPr lang="en-US" altLang="en-US" sz="2400" dirty="0">
                <a:solidFill>
                  <a:schemeClr val="tx1"/>
                </a:solidFill>
                <a:latin typeface="Times New Roman" panose="02020603050405020304" pitchFamily="18" charset="0"/>
                <a:ea typeface="PMingLiU" panose="02020500000000000000" pitchFamily="18" charset="-120"/>
                <a:cs typeface="Times New Roman" panose="02020603050405020304" pitchFamily="18" charset="0"/>
              </a:rPr>
              <a:t>-“Break larger code into smaller pieces”</a:t>
            </a:r>
          </a:p>
          <a:p>
            <a:pPr lvl="1"/>
            <a:endParaRPr lang="en-US" altLang="en-US" sz="2400" dirty="0">
              <a:solidFill>
                <a:schemeClr val="tx1"/>
              </a:solidFill>
              <a:latin typeface="Times New Roman" panose="02020603050405020304" pitchFamily="18" charset="0"/>
              <a:ea typeface="PMingLiU" panose="02020500000000000000" pitchFamily="18" charset="-120"/>
              <a:cs typeface="Times New Roman" panose="02020603050405020304" pitchFamily="18" charset="0"/>
            </a:endParaRPr>
          </a:p>
          <a:p>
            <a:pPr marL="457200" indent="-457200">
              <a:buFont typeface="Wingdings" panose="05000000000000000000" pitchFamily="2" charset="2"/>
              <a:buChar char="§"/>
            </a:pPr>
            <a:r>
              <a:rPr lang="en-US" altLang="en-US" sz="2400" dirty="0">
                <a:latin typeface="Times New Roman" panose="02020603050405020304" pitchFamily="18" charset="0"/>
                <a:ea typeface="PMingLiU" panose="02020500000000000000" pitchFamily="18" charset="-120"/>
                <a:cs typeface="Times New Roman" panose="02020603050405020304" pitchFamily="18" charset="0"/>
              </a:rPr>
              <a:t>During program design, some known decomposition techniques are</a:t>
            </a:r>
          </a:p>
          <a:p>
            <a:pPr lvl="1"/>
            <a:r>
              <a:rPr lang="en-US" altLang="en-US" sz="2400" dirty="0">
                <a:solidFill>
                  <a:schemeClr val="tx1"/>
                </a:solidFill>
                <a:latin typeface="Times New Roman" panose="02020603050405020304" pitchFamily="18" charset="0"/>
                <a:ea typeface="PMingLiU" panose="02020500000000000000" pitchFamily="18" charset="-120"/>
                <a:cs typeface="Times New Roman" panose="02020603050405020304" pitchFamily="18" charset="0"/>
              </a:rPr>
              <a:t>-Information hiding and data abstraction </a:t>
            </a:r>
          </a:p>
          <a:p>
            <a:pPr lvl="1"/>
            <a:endParaRPr lang="en-US" altLang="en-US" sz="2400" dirty="0">
              <a:solidFill>
                <a:schemeClr val="tx1"/>
              </a:solidFill>
              <a:latin typeface="Times New Roman" panose="02020603050405020304" pitchFamily="18" charset="0"/>
              <a:ea typeface="PMingLiU" panose="02020500000000000000" pitchFamily="18" charset="-120"/>
              <a:cs typeface="Times New Roman" panose="02020603050405020304" pitchFamily="18" charset="0"/>
            </a:endParaRPr>
          </a:p>
          <a:p>
            <a:pPr marL="457200" indent="-457200">
              <a:buFont typeface="Arial" panose="020B0604020202020204" pitchFamily="34" charset="0"/>
              <a:buChar char="•"/>
            </a:pPr>
            <a:r>
              <a:rPr lang="en-US" altLang="en-US" sz="2400" dirty="0">
                <a:latin typeface="Times New Roman" panose="02020603050405020304" pitchFamily="18" charset="0"/>
                <a:ea typeface="PMingLiU" panose="02020500000000000000" pitchFamily="18" charset="-120"/>
                <a:cs typeface="Times New Roman" panose="02020603050405020304" pitchFamily="18" charset="0"/>
              </a:rPr>
              <a:t>Unlike most other methods, slicing is applied to programs after they are written, and is therefore useful in maintenance rather than design</a:t>
            </a:r>
          </a:p>
          <a:p>
            <a:endParaRPr lang="en-US" altLang="en-US" dirty="0"/>
          </a:p>
          <a:p>
            <a:endParaRPr lang="en-US"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0767E6F8-4116-466E-AB9B-40AF36501B49}"/>
              </a:ext>
            </a:extLst>
          </p:cNvPr>
          <p:cNvSpPr>
            <a:spLocks noGrp="1"/>
          </p:cNvSpPr>
          <p:nvPr>
            <p:ph idx="1"/>
          </p:nvPr>
        </p:nvSpPr>
        <p:spPr bwMode="auto">
          <a:xfrm>
            <a:off x="370417" y="1524000"/>
            <a:ext cx="9602611" cy="133389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600" tIns="50800" rIns="101600" bIns="50800" numCol="1" anchor="t" anchorCtr="0" compatLnSpc="1">
            <a:prstTxWarp prst="textNoShape">
              <a:avLst/>
            </a:prstTxWarp>
            <a:spAutoFit/>
          </a:bodyPr>
          <a:lstStyle/>
          <a:p>
            <a:r>
              <a:rPr lang="en-CA" altLang="en-US" sz="2667" b="1" dirty="0">
                <a:latin typeface="Times New Roman" panose="02020603050405020304" pitchFamily="18" charset="0"/>
                <a:cs typeface="Times New Roman" panose="02020603050405020304" pitchFamily="18" charset="0"/>
              </a:rPr>
              <a:t>Push Down Method: </a:t>
            </a:r>
            <a:r>
              <a:rPr lang="en-CA" altLang="en-US" sz="2667" dirty="0">
                <a:latin typeface="Times New Roman" panose="02020603050405020304" pitchFamily="18" charset="0"/>
                <a:cs typeface="Times New Roman" panose="02020603050405020304" pitchFamily="18" charset="0"/>
              </a:rPr>
              <a:t>Behavior on a superclass is relevant only for some of its subclasses. Refactor it by moving it to those subclasses.</a:t>
            </a:r>
          </a:p>
          <a:p>
            <a:endParaRPr lang="en-CA" altLang="en-US" sz="2667"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1B4B3CCB-4CA5-48AA-804B-F664DEBA1E18}"/>
              </a:ext>
            </a:extLst>
          </p:cNvPr>
          <p:cNvSpPr>
            <a:spLocks noGrp="1"/>
          </p:cNvSpPr>
          <p:nvPr>
            <p:ph type="title"/>
          </p:nvPr>
        </p:nvSpPr>
        <p:spPr>
          <a:xfrm>
            <a:off x="199320" y="199320"/>
            <a:ext cx="9773708" cy="738664"/>
          </a:xfrm>
        </p:spPr>
        <p:txBody>
          <a:bodyPr/>
          <a:lstStyle/>
          <a:p>
            <a:pPr>
              <a:defRPr/>
            </a:pPr>
            <a:r>
              <a:rPr lang="en-CA" dirty="0"/>
              <a:t>Refactoring: examples</a:t>
            </a:r>
          </a:p>
        </p:txBody>
      </p:sp>
      <p:sp>
        <p:nvSpPr>
          <p:cNvPr id="18436" name="Footer Placeholder 3">
            <a:extLst>
              <a:ext uri="{FF2B5EF4-FFF2-40B4-BE49-F238E27FC236}">
                <a16:creationId xmlns:a16="http://schemas.microsoft.com/office/drawing/2014/main" id="{F034FDFB-C44D-40A5-86C9-DF5AA75EF0F8}"/>
              </a:ext>
            </a:extLst>
          </p:cNvPr>
          <p:cNvSpPr>
            <a:spLocks noGrp="1"/>
          </p:cNvSpPr>
          <p:nvPr>
            <p:ph type="ftr" sz="quarter" idx="10"/>
          </p:nvPr>
        </p:nvSpPr>
        <p:spPr bwMode="auto">
          <a:xfrm>
            <a:off x="7308850" y="6704013"/>
            <a:ext cx="18923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ct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CA"/>
              <a:t>Joey Paquet, 2006-2014</a:t>
            </a:r>
            <a:endParaRPr lang="en-US" altLang="en-US" sz="1333">
              <a:solidFill>
                <a:schemeClr val="bg1"/>
              </a:solidFill>
              <a:latin typeface="Calibri Light" panose="020F0302020204030204" pitchFamily="34" charset="0"/>
            </a:endParaRPr>
          </a:p>
        </p:txBody>
      </p:sp>
      <p:sp>
        <p:nvSpPr>
          <p:cNvPr id="18437" name="Slide Number Placeholder 4">
            <a:extLst>
              <a:ext uri="{FF2B5EF4-FFF2-40B4-BE49-F238E27FC236}">
                <a16:creationId xmlns:a16="http://schemas.microsoft.com/office/drawing/2014/main" id="{20E6B9FD-4848-4009-B5A0-92B90B485029}"/>
              </a:ext>
            </a:extLst>
          </p:cNvPr>
          <p:cNvSpPr>
            <a:spLocks noGrp="1"/>
          </p:cNvSpPr>
          <p:nvPr>
            <p:ph type="sldNum" sz="quarter" idx="11"/>
          </p:nvPr>
        </p:nvSpPr>
        <p:spPr bwMode="auto">
          <a:xfrm>
            <a:off x="8001000" y="26988"/>
            <a:ext cx="1066800"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bg1"/>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fld id="{1A2D920D-0FAD-4C73-A71A-87E2503F0427}" type="slidenum">
              <a:rPr lang="en-US" altLang="en-US" smtClean="0"/>
              <a:pPr/>
              <a:t>50</a:t>
            </a:fld>
            <a:endParaRPr lang="en-US" altLang="en-US" sz="1333">
              <a:solidFill>
                <a:schemeClr val="bg1"/>
              </a:solidFill>
              <a:latin typeface="Calibri Light" panose="020F0302020204030204" pitchFamily="34" charset="0"/>
            </a:endParaRPr>
          </a:p>
        </p:txBody>
      </p:sp>
      <p:sp>
        <p:nvSpPr>
          <p:cNvPr id="18438" name="Date Placeholder 5">
            <a:extLst>
              <a:ext uri="{FF2B5EF4-FFF2-40B4-BE49-F238E27FC236}">
                <a16:creationId xmlns:a16="http://schemas.microsoft.com/office/drawing/2014/main" id="{0899E4F2-D928-4E18-98FB-C70A5BD31706}"/>
              </a:ext>
            </a:extLst>
          </p:cNvPr>
          <p:cNvSpPr>
            <a:spLocks noGrp="1"/>
          </p:cNvSpPr>
          <p:nvPr>
            <p:ph type="dt" sz="quarter" idx="12"/>
          </p:nvPr>
        </p:nvSpPr>
        <p:spPr bwMode="auto">
          <a:xfrm>
            <a:off x="92075" y="26988"/>
            <a:ext cx="5122863" cy="1095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sz="1200" kern="1200">
                <a:solidFill>
                  <a:srgbClr val="FFFFFF"/>
                </a:solidFill>
                <a:latin typeface="Calibri Light" panose="020F030202020403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anose="02020603050405020304" pitchFamily="18" charset="0"/>
                <a:ea typeface="+mn-ea"/>
                <a:cs typeface="Arial" panose="020B0604020202020204" pitchFamily="34" charset="0"/>
              </a:defRPr>
            </a:lvl9pPr>
          </a:lstStyle>
          <a:p>
            <a:r>
              <a:rPr lang="en-US" altLang="en-US"/>
              <a:t>SOEN 6441 - Advanced Programming Practices</a:t>
            </a:r>
            <a:endParaRPr lang="en-US" altLang="en-US" sz="1333">
              <a:solidFill>
                <a:srgbClr val="FFFFFF"/>
              </a:solidFill>
              <a:latin typeface="Calibri Light" panose="020F0302020204030204" pitchFamily="34" charset="0"/>
            </a:endParaRPr>
          </a:p>
        </p:txBody>
      </p:sp>
      <p:pic>
        <p:nvPicPr>
          <p:cNvPr id="18439" name="Picture 6">
            <a:extLst>
              <a:ext uri="{FF2B5EF4-FFF2-40B4-BE49-F238E27FC236}">
                <a16:creationId xmlns:a16="http://schemas.microsoft.com/office/drawing/2014/main" id="{D599EEBB-03DD-4243-8633-C457723A2D0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53506" y="3750527"/>
            <a:ext cx="4995333" cy="2480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F43F327D-96F3-44A1-9733-BA6BD5C5848A}"/>
              </a:ext>
            </a:extLst>
          </p:cNvPr>
          <p:cNvSpPr>
            <a:spLocks noGrp="1" noChangeArrowheads="1"/>
          </p:cNvSpPr>
          <p:nvPr>
            <p:ph type="title"/>
          </p:nvPr>
        </p:nvSpPr>
        <p:spPr/>
        <p:txBody>
          <a:bodyPr/>
          <a:lstStyle/>
          <a:p>
            <a:pPr algn="l"/>
            <a:r>
              <a:rPr lang="en-US" altLang="en-US" dirty="0"/>
              <a:t>What is program slicing? </a:t>
            </a:r>
            <a:endParaRPr lang="en-US" altLang="en-US" sz="3556" dirty="0"/>
          </a:p>
        </p:txBody>
      </p:sp>
      <p:sp>
        <p:nvSpPr>
          <p:cNvPr id="50179" name="Rectangle 3">
            <a:extLst>
              <a:ext uri="{FF2B5EF4-FFF2-40B4-BE49-F238E27FC236}">
                <a16:creationId xmlns:a16="http://schemas.microsoft.com/office/drawing/2014/main" id="{8DE6CB6C-69B1-442A-9ED2-ED3083734487}"/>
              </a:ext>
            </a:extLst>
          </p:cNvPr>
          <p:cNvSpPr>
            <a:spLocks noGrp="1" noChangeArrowheads="1"/>
          </p:cNvSpPr>
          <p:nvPr>
            <p:ph type="body" idx="1"/>
          </p:nvPr>
        </p:nvSpPr>
        <p:spPr>
          <a:xfrm>
            <a:off x="897889" y="1672142"/>
            <a:ext cx="8364220" cy="3662541"/>
          </a:xfrm>
        </p:spPr>
        <p:txBody>
          <a:bodyPr/>
          <a:lstStyle/>
          <a:p>
            <a:pPr marL="457200" indent="-457200">
              <a:buFont typeface="Arial" panose="020B0604020202020204" pitchFamily="34" charset="0"/>
              <a:buChar char="•"/>
            </a:pPr>
            <a:r>
              <a:rPr lang="en-US" altLang="en-US" sz="2750" kern="1200" spc="10" dirty="0">
                <a:latin typeface="Times New Roman" panose="02020603050405020304" pitchFamily="18" charset="0"/>
                <a:cs typeface="Times New Roman" panose="02020603050405020304" pitchFamily="18" charset="0"/>
              </a:rPr>
              <a:t>Program slice is a decomposition technique that extracts statements relevant to a particular computation from a program</a:t>
            </a:r>
          </a:p>
          <a:p>
            <a:pPr marL="457200" indent="-457200">
              <a:buFont typeface="Arial" panose="020B0604020202020204" pitchFamily="34" charset="0"/>
              <a:buChar char="•"/>
            </a:pPr>
            <a:r>
              <a:rPr lang="en-US" altLang="en-US" sz="2750" kern="1200" spc="10" dirty="0">
                <a:latin typeface="Times New Roman" panose="02020603050405020304" pitchFamily="18" charset="0"/>
                <a:cs typeface="Times New Roman" panose="02020603050405020304" pitchFamily="18" charset="0"/>
              </a:rPr>
              <a:t>Program slices was first introduced by Mark Weiser (1980) are known as executable backward static slices</a:t>
            </a:r>
          </a:p>
          <a:p>
            <a:pPr marL="457200" indent="-457200" eaLnBrk="1" hangingPunct="1">
              <a:buFont typeface="Arial" panose="020B0604020202020204" pitchFamily="34" charset="0"/>
              <a:buChar char="•"/>
            </a:pPr>
            <a:r>
              <a:rPr lang="en-US" altLang="zh-TW" sz="2750" kern="1200" spc="10" dirty="0">
                <a:latin typeface="Times New Roman" panose="02020603050405020304" pitchFamily="18" charset="0"/>
                <a:cs typeface="Times New Roman" panose="02020603050405020304" pitchFamily="18" charset="0"/>
              </a:rPr>
              <a:t>Program slicing describes a mechanism which allows the automatic generation of a slice</a:t>
            </a:r>
          </a:p>
          <a:p>
            <a:endParaRPr lang="en-US" altLang="en-US" sz="2750" kern="1200" spc="10" dirty="0">
              <a:latin typeface="Times New Roman" panose="02020603050405020304" pitchFamily="18" charset="0"/>
              <a:cs typeface="Times New Roman" panose="02020603050405020304" pitchFamily="18" charset="0"/>
            </a:endParaRPr>
          </a:p>
          <a:p>
            <a:endParaRPr lang="en-US" alt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468F8BB4-91DD-4F1D-B87E-C27064D6502E}"/>
              </a:ext>
            </a:extLst>
          </p:cNvPr>
          <p:cNvSpPr>
            <a:spLocks noGrp="1" noChangeArrowheads="1"/>
          </p:cNvSpPr>
          <p:nvPr>
            <p:ph type="title"/>
          </p:nvPr>
        </p:nvSpPr>
        <p:spPr/>
        <p:txBody>
          <a:bodyPr/>
          <a:lstStyle/>
          <a:p>
            <a:pPr algn="l"/>
            <a:r>
              <a:rPr lang="en-US" altLang="en-US" dirty="0"/>
              <a:t>What is program slicing? </a:t>
            </a:r>
            <a:endParaRPr lang="en-US" altLang="en-US" sz="3556" dirty="0"/>
          </a:p>
        </p:txBody>
      </p:sp>
      <p:sp>
        <p:nvSpPr>
          <p:cNvPr id="57347" name="Rectangle 3">
            <a:extLst>
              <a:ext uri="{FF2B5EF4-FFF2-40B4-BE49-F238E27FC236}">
                <a16:creationId xmlns:a16="http://schemas.microsoft.com/office/drawing/2014/main" id="{032B5F94-D142-40F5-B74B-52F046B77422}"/>
              </a:ext>
            </a:extLst>
          </p:cNvPr>
          <p:cNvSpPr>
            <a:spLocks noGrp="1" noChangeArrowheads="1"/>
          </p:cNvSpPr>
          <p:nvPr>
            <p:ph type="body" idx="1"/>
          </p:nvPr>
        </p:nvSpPr>
        <p:spPr>
          <a:xfrm>
            <a:off x="997654" y="1857936"/>
            <a:ext cx="9293578" cy="3516347"/>
          </a:xfrm>
        </p:spPr>
        <p:txBody>
          <a:bodyPr/>
          <a:lstStyle/>
          <a:p>
            <a:pPr marL="457200" indent="-457200">
              <a:buFont typeface="Arial" panose="020B0604020202020204" pitchFamily="34" charset="0"/>
              <a:buChar char="•"/>
            </a:pPr>
            <a:r>
              <a:rPr lang="en-US" altLang="en-US" sz="2750" kern="1200" spc="10" dirty="0">
                <a:latin typeface="Times New Roman" panose="02020603050405020304" pitchFamily="18" charset="0"/>
                <a:cs typeface="Times New Roman" panose="02020603050405020304" pitchFamily="18" charset="0"/>
              </a:rPr>
              <a:t>Slicing criterion &lt;s , v&gt;</a:t>
            </a:r>
          </a:p>
          <a:p>
            <a:pPr lvl="1"/>
            <a:r>
              <a:rPr lang="en-US" altLang="en-US" sz="2750" kern="1200" spc="10" dirty="0">
                <a:solidFill>
                  <a:schemeClr val="tx1"/>
                </a:solidFill>
                <a:latin typeface="Times New Roman" panose="02020603050405020304" pitchFamily="18" charset="0"/>
                <a:cs typeface="Times New Roman" panose="02020603050405020304" pitchFamily="18" charset="0"/>
              </a:rPr>
              <a:t>- Where s specifies a location (statement s) and v specifies a variable (v)</a:t>
            </a:r>
          </a:p>
          <a:p>
            <a:pPr eaLnBrk="1" hangingPunct="1">
              <a:buFontTx/>
              <a:buNone/>
            </a:pPr>
            <a:endParaRPr lang="en-US" altLang="zh-TW" sz="2750" kern="1200" spc="10" dirty="0">
              <a:latin typeface="Times New Roman" panose="02020603050405020304" pitchFamily="18" charset="0"/>
              <a:cs typeface="Times New Roman" panose="02020603050405020304" pitchFamily="18" charset="0"/>
            </a:endParaRPr>
          </a:p>
          <a:p>
            <a:pPr marL="457200" indent="-457200" eaLnBrk="1" hangingPunct="1">
              <a:buFont typeface="Arial" panose="020B0604020202020204" pitchFamily="34" charset="0"/>
              <a:buChar char="•"/>
            </a:pPr>
            <a:r>
              <a:rPr lang="en-US" altLang="zh-TW" sz="2750" kern="1200" spc="10" dirty="0">
                <a:latin typeface="Times New Roman" panose="02020603050405020304" pitchFamily="18" charset="0"/>
                <a:cs typeface="Times New Roman" panose="02020603050405020304" pitchFamily="18" charset="0"/>
              </a:rPr>
              <a:t>All statements affecting or affected by the variables mentioned in the slicing criterion becomes a part of the slice</a:t>
            </a:r>
          </a:p>
          <a:p>
            <a:pPr eaLnBrk="1" hangingPunct="1">
              <a:buFontTx/>
              <a:buNone/>
            </a:pPr>
            <a:endParaRPr lang="en-US" altLang="zh-TW" sz="2750" kern="1200" spc="10" dirty="0">
              <a:latin typeface="Times New Roman" panose="02020603050405020304" pitchFamily="18" charset="0"/>
              <a:cs typeface="Times New Roman" panose="02020603050405020304" pitchFamily="18" charset="0"/>
            </a:endParaRPr>
          </a:p>
          <a:p>
            <a:pPr lvl="1">
              <a:buFontTx/>
              <a:buNone/>
            </a:pPr>
            <a:endParaRPr lang="en-US" altLang="en-US" dirty="0">
              <a:latin typeface="Times New Roman" panose="02020603050405020304" pitchFamily="18" charset="0"/>
              <a:cs typeface="Times New Roman" panose="02020603050405020304" pitchFamily="18" charset="0"/>
            </a:endParaRPr>
          </a:p>
          <a:p>
            <a:endParaRPr lang="en-US" alt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5979EBC3-40D8-43A6-B626-9B25F8AD939E}"/>
              </a:ext>
            </a:extLst>
          </p:cNvPr>
          <p:cNvSpPr>
            <a:spLocks noGrp="1" noChangeArrowheads="1"/>
          </p:cNvSpPr>
          <p:nvPr>
            <p:ph type="title"/>
          </p:nvPr>
        </p:nvSpPr>
        <p:spPr/>
        <p:txBody>
          <a:bodyPr/>
          <a:lstStyle/>
          <a:p>
            <a:pPr algn="l"/>
            <a:r>
              <a:rPr lang="en-US" altLang="en-US" dirty="0"/>
              <a:t>What is program slicing? </a:t>
            </a:r>
            <a:endParaRPr lang="en-US" altLang="en-US" sz="3556" dirty="0"/>
          </a:p>
        </p:txBody>
      </p:sp>
      <p:sp>
        <p:nvSpPr>
          <p:cNvPr id="52227" name="Rectangle 3">
            <a:extLst>
              <a:ext uri="{FF2B5EF4-FFF2-40B4-BE49-F238E27FC236}">
                <a16:creationId xmlns:a16="http://schemas.microsoft.com/office/drawing/2014/main" id="{8C524E16-AE1A-435F-86D8-28F476CE59B1}"/>
              </a:ext>
            </a:extLst>
          </p:cNvPr>
          <p:cNvSpPr>
            <a:spLocks noGrp="1" noChangeArrowheads="1"/>
          </p:cNvSpPr>
          <p:nvPr>
            <p:ph type="body" idx="1"/>
          </p:nvPr>
        </p:nvSpPr>
        <p:spPr>
          <a:xfrm>
            <a:off x="897888" y="1672142"/>
            <a:ext cx="8754111" cy="3239348"/>
          </a:xfrm>
        </p:spPr>
        <p:txBody>
          <a:bodyPr/>
          <a:lstStyle/>
          <a:p>
            <a:pPr marL="285750" indent="-285750">
              <a:buFont typeface="Arial" panose="020B0604020202020204" pitchFamily="34" charset="0"/>
              <a:buChar char="•"/>
            </a:pPr>
            <a:r>
              <a:rPr lang="en-US" altLang="en-US" sz="2750" kern="1200" spc="10" dirty="0">
                <a:latin typeface="Times New Roman" panose="02020603050405020304" pitchFamily="18" charset="0"/>
                <a:cs typeface="Times New Roman" panose="02020603050405020304" pitchFamily="18" charset="0"/>
              </a:rPr>
              <a:t>Program slice must satisfy the following conditions</a:t>
            </a:r>
          </a:p>
          <a:p>
            <a:pPr lvl="1"/>
            <a:r>
              <a:rPr lang="en-US" altLang="en-US" sz="2750" kern="1200" spc="10" dirty="0">
                <a:solidFill>
                  <a:schemeClr val="tx1"/>
                </a:solidFill>
                <a:latin typeface="Times New Roman" panose="02020603050405020304" pitchFamily="18" charset="0"/>
                <a:cs typeface="Times New Roman" panose="02020603050405020304" pitchFamily="18" charset="0"/>
              </a:rPr>
              <a:t>- Slice S(</a:t>
            </a:r>
            <a:r>
              <a:rPr lang="en-US" altLang="en-US" sz="2750" kern="1200" spc="10" dirty="0" err="1">
                <a:solidFill>
                  <a:schemeClr val="tx1"/>
                </a:solidFill>
                <a:latin typeface="Times New Roman" panose="02020603050405020304" pitchFamily="18" charset="0"/>
                <a:cs typeface="Times New Roman" panose="02020603050405020304" pitchFamily="18" charset="0"/>
              </a:rPr>
              <a:t>V,n</a:t>
            </a:r>
            <a:r>
              <a:rPr lang="en-US" altLang="en-US" sz="2750" kern="1200" spc="10" dirty="0">
                <a:solidFill>
                  <a:schemeClr val="tx1"/>
                </a:solidFill>
                <a:latin typeface="Times New Roman" panose="02020603050405020304" pitchFamily="18" charset="0"/>
                <a:cs typeface="Times New Roman" panose="02020603050405020304" pitchFamily="18" charset="0"/>
              </a:rPr>
              <a:t>) must be derived from P by deleting statements from P</a:t>
            </a:r>
          </a:p>
          <a:p>
            <a:pPr lvl="1"/>
            <a:r>
              <a:rPr lang="en-US" altLang="en-US" sz="2750" kern="1200" spc="10" dirty="0">
                <a:solidFill>
                  <a:schemeClr val="tx1"/>
                </a:solidFill>
                <a:latin typeface="Times New Roman" panose="02020603050405020304" pitchFamily="18" charset="0"/>
                <a:cs typeface="Times New Roman" panose="02020603050405020304" pitchFamily="18" charset="0"/>
              </a:rPr>
              <a:t>- Slice S(</a:t>
            </a:r>
            <a:r>
              <a:rPr lang="en-US" altLang="en-US" sz="2750" kern="1200" spc="10" dirty="0" err="1">
                <a:solidFill>
                  <a:schemeClr val="tx1"/>
                </a:solidFill>
                <a:latin typeface="Times New Roman" panose="02020603050405020304" pitchFamily="18" charset="0"/>
                <a:cs typeface="Times New Roman" panose="02020603050405020304" pitchFamily="18" charset="0"/>
              </a:rPr>
              <a:t>V,n</a:t>
            </a:r>
            <a:r>
              <a:rPr lang="en-US" altLang="en-US" sz="2750" kern="1200" spc="10" dirty="0">
                <a:solidFill>
                  <a:schemeClr val="tx1"/>
                </a:solidFill>
                <a:latin typeface="Times New Roman" panose="02020603050405020304" pitchFamily="18" charset="0"/>
                <a:cs typeface="Times New Roman" panose="02020603050405020304" pitchFamily="18" charset="0"/>
              </a:rPr>
              <a:t>) must be syntactically correct</a:t>
            </a:r>
          </a:p>
          <a:p>
            <a:pPr lvl="1"/>
            <a:r>
              <a:rPr lang="en-US" altLang="en-US" sz="2750" kern="1200" spc="10" dirty="0">
                <a:solidFill>
                  <a:schemeClr val="tx1"/>
                </a:solidFill>
                <a:latin typeface="Times New Roman" panose="02020603050405020304" pitchFamily="18" charset="0"/>
                <a:cs typeface="Times New Roman" panose="02020603050405020304" pitchFamily="18" charset="0"/>
              </a:rPr>
              <a:t>- For all executions of P, the value of V in the execution of S(</a:t>
            </a:r>
            <a:r>
              <a:rPr lang="en-US" altLang="en-US" sz="2750" kern="1200" spc="10" dirty="0" err="1">
                <a:solidFill>
                  <a:schemeClr val="tx1"/>
                </a:solidFill>
                <a:latin typeface="Times New Roman" panose="02020603050405020304" pitchFamily="18" charset="0"/>
                <a:cs typeface="Times New Roman" panose="02020603050405020304" pitchFamily="18" charset="0"/>
              </a:rPr>
              <a:t>V,n</a:t>
            </a:r>
            <a:r>
              <a:rPr lang="en-US" altLang="en-US" sz="2750" kern="1200" spc="10" dirty="0">
                <a:solidFill>
                  <a:schemeClr val="tx1"/>
                </a:solidFill>
                <a:latin typeface="Times New Roman" panose="02020603050405020304" pitchFamily="18" charset="0"/>
                <a:cs typeface="Times New Roman" panose="02020603050405020304" pitchFamily="18" charset="0"/>
              </a:rPr>
              <a:t>) just before the location n must be the same value of V in the execution of the program P just before location n</a:t>
            </a:r>
          </a:p>
          <a:p>
            <a:pPr>
              <a:buFontTx/>
              <a:buNone/>
            </a:pPr>
            <a:endParaRPr lang="en-US" altLang="en-US"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C8B8ACB7-7AAA-496B-8AE2-B2C8026B82EA}"/>
              </a:ext>
            </a:extLst>
          </p:cNvPr>
          <p:cNvSpPr>
            <a:spLocks noGrp="1" noChangeArrowheads="1"/>
          </p:cNvSpPr>
          <p:nvPr>
            <p:ph type="title"/>
          </p:nvPr>
        </p:nvSpPr>
        <p:spPr/>
        <p:txBody>
          <a:bodyPr/>
          <a:lstStyle/>
          <a:p>
            <a:pPr algn="l"/>
            <a:r>
              <a:rPr lang="en-US" altLang="en-US"/>
              <a:t>Principle of dependences</a:t>
            </a:r>
          </a:p>
        </p:txBody>
      </p:sp>
      <p:sp>
        <p:nvSpPr>
          <p:cNvPr id="90115" name="Rectangle 3">
            <a:extLst>
              <a:ext uri="{FF2B5EF4-FFF2-40B4-BE49-F238E27FC236}">
                <a16:creationId xmlns:a16="http://schemas.microsoft.com/office/drawing/2014/main" id="{27BCDB34-6542-497B-ACD9-2754B1964E5F}"/>
              </a:ext>
            </a:extLst>
          </p:cNvPr>
          <p:cNvSpPr>
            <a:spLocks noGrp="1" noChangeArrowheads="1"/>
          </p:cNvSpPr>
          <p:nvPr>
            <p:ph type="body" idx="1"/>
          </p:nvPr>
        </p:nvSpPr>
        <p:spPr>
          <a:xfrm>
            <a:off x="897889" y="1672142"/>
            <a:ext cx="8364220" cy="3808735"/>
          </a:xfrm>
        </p:spPr>
        <p:txBody>
          <a:bodyPr/>
          <a:lstStyle/>
          <a:p>
            <a:pPr marL="457200" indent="-457200">
              <a:buFont typeface="Arial" panose="020B0604020202020204" pitchFamily="34" charset="0"/>
              <a:buChar char="•"/>
            </a:pPr>
            <a:r>
              <a:rPr lang="en-US" altLang="en-US" sz="2750" kern="1200" spc="10" dirty="0">
                <a:latin typeface="Times New Roman" panose="02020603050405020304" pitchFamily="18" charset="0"/>
                <a:cs typeface="Times New Roman" panose="02020603050405020304" pitchFamily="18" charset="0"/>
              </a:rPr>
              <a:t>Data dependence</a:t>
            </a:r>
          </a:p>
          <a:p>
            <a:pPr lvl="1"/>
            <a:r>
              <a:rPr lang="en-US" altLang="en-US" sz="2750" kern="1200" spc="10" dirty="0">
                <a:solidFill>
                  <a:schemeClr val="tx1"/>
                </a:solidFill>
                <a:latin typeface="Times New Roman" panose="02020603050405020304" pitchFamily="18" charset="0"/>
                <a:cs typeface="Times New Roman" panose="02020603050405020304" pitchFamily="18" charset="0"/>
              </a:rPr>
              <a:t>-Definition of variable v at statement s1 reaches a use of v at statement s2 </a:t>
            </a:r>
          </a:p>
          <a:p>
            <a:pPr lvl="1"/>
            <a:endParaRPr lang="en-US" altLang="en-US" sz="2750" kern="1200" spc="10" dirty="0">
              <a:solidFill>
                <a:schemeClr val="tx1"/>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altLang="en-US" sz="2750" kern="1200" spc="10" dirty="0">
                <a:latin typeface="Times New Roman" panose="02020603050405020304" pitchFamily="18" charset="0"/>
                <a:cs typeface="Times New Roman" panose="02020603050405020304" pitchFamily="18" charset="0"/>
              </a:rPr>
              <a:t>Control dependence</a:t>
            </a:r>
          </a:p>
          <a:p>
            <a:pPr lvl="1"/>
            <a:r>
              <a:rPr lang="en-US" altLang="en-US" sz="2750" kern="1200" spc="10" dirty="0">
                <a:solidFill>
                  <a:schemeClr val="tx1"/>
                </a:solidFill>
                <a:latin typeface="Times New Roman" panose="02020603050405020304" pitchFamily="18" charset="0"/>
                <a:cs typeface="Times New Roman" panose="02020603050405020304" pitchFamily="18" charset="0"/>
              </a:rPr>
              <a:t>-Conditional statement controls whether or not the current statement is executed </a:t>
            </a:r>
          </a:p>
          <a:p>
            <a:pPr lvl="1"/>
            <a:endParaRPr lang="en-US" altLang="en-US" sz="2750" kern="1200" spc="10" dirty="0">
              <a:solidFill>
                <a:schemeClr val="tx1"/>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altLang="en-US" sz="2750" kern="1200" spc="1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1839</TotalTime>
  <Words>2515</Words>
  <Application>Microsoft Office PowerPoint</Application>
  <PresentationFormat>Custom</PresentationFormat>
  <Paragraphs>372</Paragraphs>
  <Slides>50</Slides>
  <Notes>10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50</vt:i4>
      </vt:variant>
    </vt:vector>
  </HeadingPairs>
  <TitlesOfParts>
    <vt:vector size="67" baseType="lpstr">
      <vt:lpstr>Gulim</vt:lpstr>
      <vt:lpstr>Arial</vt:lpstr>
      <vt:lpstr>Bookman Old Style</vt:lpstr>
      <vt:lpstr>Calibri</vt:lpstr>
      <vt:lpstr>Calibri Light</vt:lpstr>
      <vt:lpstr>Californian FB</vt:lpstr>
      <vt:lpstr>Century Gothic</vt:lpstr>
      <vt:lpstr>Century Schoolbook</vt:lpstr>
      <vt:lpstr>Consolas</vt:lpstr>
      <vt:lpstr>Courier New</vt:lpstr>
      <vt:lpstr>Lucida Sans Unicode</vt:lpstr>
      <vt:lpstr>Tahoma</vt:lpstr>
      <vt:lpstr>Times New Roman</vt:lpstr>
      <vt:lpstr>Trebuchet MS</vt:lpstr>
      <vt:lpstr>Verdana</vt:lpstr>
      <vt:lpstr>Wingdings</vt:lpstr>
      <vt:lpstr>Office Theme</vt:lpstr>
      <vt:lpstr>Ch 4: Program Comprehension            </vt:lpstr>
      <vt:lpstr>Outline</vt:lpstr>
      <vt:lpstr>Introduction</vt:lpstr>
      <vt:lpstr>Introduction</vt:lpstr>
      <vt:lpstr>Introduction </vt:lpstr>
      <vt:lpstr>What is program slicing? </vt:lpstr>
      <vt:lpstr>What is program slicing? </vt:lpstr>
      <vt:lpstr>What is program slicing? </vt:lpstr>
      <vt:lpstr>Principle of dependences</vt:lpstr>
      <vt:lpstr>Data dependence</vt:lpstr>
      <vt:lpstr>Control dependence</vt:lpstr>
      <vt:lpstr>Program Slicing</vt:lpstr>
      <vt:lpstr>Example</vt:lpstr>
      <vt:lpstr>Example</vt:lpstr>
      <vt:lpstr>Example</vt:lpstr>
      <vt:lpstr>Example</vt:lpstr>
      <vt:lpstr>Example</vt:lpstr>
      <vt:lpstr>Why Do We Need Slicing?</vt:lpstr>
      <vt:lpstr>Slicing: Overview</vt:lpstr>
      <vt:lpstr>Kinds of program slicing</vt:lpstr>
      <vt:lpstr>Static Program Slicing</vt:lpstr>
      <vt:lpstr>Static Program Slicing</vt:lpstr>
      <vt:lpstr>Program Dependence Graph</vt:lpstr>
      <vt:lpstr>Variable Definition and Use</vt:lpstr>
      <vt:lpstr>Definition-Clear Paths</vt:lpstr>
      <vt:lpstr>Definition-Use Pair</vt:lpstr>
      <vt:lpstr>PowerPoint Presentation</vt:lpstr>
      <vt:lpstr>PowerPoint Presentation</vt:lpstr>
      <vt:lpstr>PowerPoint Presentation</vt:lpstr>
      <vt:lpstr>Control Flow Dependences</vt:lpstr>
      <vt:lpstr>PowerPoint Presentation</vt:lpstr>
      <vt:lpstr>PowerPoint Presentation</vt:lpstr>
      <vt:lpstr>PowerPoint Presentation</vt:lpstr>
      <vt:lpstr>Computing Slices</vt:lpstr>
      <vt:lpstr>Program Dependence Graph: example</vt:lpstr>
      <vt:lpstr>Program Dependence Graph: example</vt:lpstr>
      <vt:lpstr>PowerPoint Presentation</vt:lpstr>
      <vt:lpstr>Ch 4: Program Comprehension            </vt:lpstr>
      <vt:lpstr>Refactoring: what is it? </vt:lpstr>
      <vt:lpstr>Refactoring</vt:lpstr>
      <vt:lpstr>Refactoring: when?</vt:lpstr>
      <vt:lpstr>Refactoring: why?</vt:lpstr>
      <vt:lpstr>Why do good developers write bad software?</vt:lpstr>
      <vt:lpstr>Refactoring: how?</vt:lpstr>
      <vt:lpstr>Refactoring: drawbacks</vt:lpstr>
      <vt:lpstr>Refactoring: examples</vt:lpstr>
      <vt:lpstr>Refactoring: examples</vt:lpstr>
      <vt:lpstr>Refactoring: examples</vt:lpstr>
      <vt:lpstr>Refactoring: examples</vt:lpstr>
      <vt:lpstr>Refactoring: 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Analysis  Program Slicing (Part 1)</dc:title>
  <dc:creator>Mohammad Taye</dc:creator>
  <cp:lastModifiedBy>Mohammad Taye</cp:lastModifiedBy>
  <cp:revision>28</cp:revision>
  <dcterms:created xsi:type="dcterms:W3CDTF">2021-04-07T17:42:20Z</dcterms:created>
  <dcterms:modified xsi:type="dcterms:W3CDTF">2021-05-22T16:23:10Z</dcterms:modified>
</cp:coreProperties>
</file>